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326" r:id="rId3"/>
    <p:sldId id="376" r:id="rId4"/>
    <p:sldId id="375" r:id="rId5"/>
    <p:sldId id="370" r:id="rId6"/>
    <p:sldId id="377" r:id="rId7"/>
    <p:sldId id="371" r:id="rId8"/>
    <p:sldId id="379" r:id="rId9"/>
    <p:sldId id="372" r:id="rId10"/>
    <p:sldId id="373" r:id="rId11"/>
    <p:sldId id="368" r:id="rId12"/>
    <p:sldId id="374" r:id="rId13"/>
    <p:sldId id="380" r:id="rId14"/>
    <p:sldId id="381" r:id="rId15"/>
    <p:sldId id="393" r:id="rId16"/>
    <p:sldId id="361" r:id="rId17"/>
    <p:sldId id="382" r:id="rId18"/>
    <p:sldId id="363" r:id="rId19"/>
    <p:sldId id="364" r:id="rId20"/>
    <p:sldId id="365" r:id="rId21"/>
    <p:sldId id="383" r:id="rId22"/>
    <p:sldId id="394" r:id="rId23"/>
    <p:sldId id="366" r:id="rId24"/>
    <p:sldId id="367" r:id="rId25"/>
    <p:sldId id="384" r:id="rId26"/>
    <p:sldId id="386" r:id="rId27"/>
    <p:sldId id="387" r:id="rId28"/>
    <p:sldId id="388" r:id="rId29"/>
    <p:sldId id="389" r:id="rId30"/>
    <p:sldId id="395" r:id="rId31"/>
    <p:sldId id="390" r:id="rId32"/>
    <p:sldId id="350" r:id="rId33"/>
    <p:sldId id="351" r:id="rId34"/>
    <p:sldId id="358" r:id="rId35"/>
    <p:sldId id="359" r:id="rId36"/>
    <p:sldId id="360" r:id="rId37"/>
    <p:sldId id="352" r:id="rId38"/>
    <p:sldId id="353" r:id="rId39"/>
    <p:sldId id="354" r:id="rId40"/>
    <p:sldId id="357" r:id="rId41"/>
    <p:sldId id="355" r:id="rId42"/>
    <p:sldId id="356" r:id="rId43"/>
    <p:sldId id="349" r:id="rId44"/>
    <p:sldId id="396" r:id="rId45"/>
    <p:sldId id="391" r:id="rId46"/>
    <p:sldId id="392" r:id="rId4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286" autoAdjust="0"/>
    <p:restoredTop sz="94660"/>
  </p:normalViewPr>
  <p:slideViewPr>
    <p:cSldViewPr snapToGrid="0">
      <p:cViewPr varScale="1">
        <p:scale>
          <a:sx n="59" d="100"/>
          <a:sy n="59" d="100"/>
        </p:scale>
        <p:origin x="836"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jpeg>
</file>

<file path=ppt/media/image13.jpeg>
</file>

<file path=ppt/media/image14.jpeg>
</file>

<file path=ppt/media/image15.jpeg>
</file>

<file path=ppt/media/image16.jpeg>
</file>

<file path=ppt/media/image17.jpe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864F50-518D-1713-7ED0-00ECB03D8DC6}"/>
              </a:ext>
            </a:extLst>
          </p:cNvPr>
          <p:cNvSpPr>
            <a:spLocks noGrp="1"/>
          </p:cNvSpPr>
          <p:nvPr>
            <p:ph type="ctrTitle"/>
          </p:nvPr>
        </p:nvSpPr>
        <p:spPr>
          <a:xfrm>
            <a:off x="1524000" y="1122363"/>
            <a:ext cx="9144000" cy="2387600"/>
          </a:xfrm>
        </p:spPr>
        <p:txBody>
          <a:bodyPr anchor="b"/>
          <a:lstStyle>
            <a:lvl1pPr algn="ctr">
              <a:defRPr sz="6000">
                <a:latin typeface="Cambria" panose="02040503050406030204" pitchFamily="18" charset="0"/>
                <a:ea typeface="Cambria" panose="02040503050406030204" pitchFamily="18" charset="0"/>
              </a:defRPr>
            </a:lvl1pPr>
          </a:lstStyle>
          <a:p>
            <a:r>
              <a:rPr lang="en-US"/>
              <a:t>Click to edit Master title style</a:t>
            </a:r>
          </a:p>
        </p:txBody>
      </p:sp>
      <p:sp>
        <p:nvSpPr>
          <p:cNvPr id="3" name="Subtitle 2">
            <a:extLst>
              <a:ext uri="{FF2B5EF4-FFF2-40B4-BE49-F238E27FC236}">
                <a16:creationId xmlns:a16="http://schemas.microsoft.com/office/drawing/2014/main" id="{AFB92124-DC7D-3316-714A-F970E7DC9095}"/>
              </a:ext>
            </a:extLst>
          </p:cNvPr>
          <p:cNvSpPr>
            <a:spLocks noGrp="1"/>
          </p:cNvSpPr>
          <p:nvPr>
            <p:ph type="subTitle" idx="1"/>
          </p:nvPr>
        </p:nvSpPr>
        <p:spPr>
          <a:xfrm>
            <a:off x="1524000" y="3602038"/>
            <a:ext cx="9144000" cy="1655762"/>
          </a:xfrm>
        </p:spPr>
        <p:txBody>
          <a:bodyPr/>
          <a:lstStyle>
            <a:lvl1pPr marL="0" indent="0" algn="ctr">
              <a:buNone/>
              <a:defRPr sz="2400">
                <a:latin typeface="Cambria" panose="02040503050406030204" pitchFamily="18" charset="0"/>
                <a:ea typeface="Cambria" panose="02040503050406030204" pitchFamily="18"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45A0592-57CA-6CFC-F44A-4F012B64A50E}"/>
              </a:ext>
            </a:extLst>
          </p:cNvPr>
          <p:cNvSpPr>
            <a:spLocks noGrp="1"/>
          </p:cNvSpPr>
          <p:nvPr>
            <p:ph type="dt" sz="half" idx="10"/>
          </p:nvPr>
        </p:nvSpPr>
        <p:spPr/>
        <p:txBody>
          <a:bodyPr/>
          <a:lstStyle>
            <a:lvl1pPr>
              <a:defRPr>
                <a:latin typeface="Cambria" panose="02040503050406030204" pitchFamily="18" charset="0"/>
                <a:ea typeface="Cambria" panose="02040503050406030204" pitchFamily="18" charset="0"/>
              </a:defRPr>
            </a:lvl1pPr>
          </a:lstStyle>
          <a:p>
            <a:fld id="{2AAA274C-1584-4E38-969F-73A6BD652E12}" type="datetimeFigureOut">
              <a:rPr lang="en-US" smtClean="0"/>
              <a:pPr/>
              <a:t>5/2/2025</a:t>
            </a:fld>
            <a:endParaRPr lang="en-US"/>
          </a:p>
        </p:txBody>
      </p:sp>
      <p:sp>
        <p:nvSpPr>
          <p:cNvPr id="5" name="Footer Placeholder 4">
            <a:extLst>
              <a:ext uri="{FF2B5EF4-FFF2-40B4-BE49-F238E27FC236}">
                <a16:creationId xmlns:a16="http://schemas.microsoft.com/office/drawing/2014/main" id="{F5C39EF3-3913-38A1-0ECC-9D8D80ECCF0D}"/>
              </a:ext>
            </a:extLst>
          </p:cNvPr>
          <p:cNvSpPr>
            <a:spLocks noGrp="1"/>
          </p:cNvSpPr>
          <p:nvPr>
            <p:ph type="ftr" sz="quarter" idx="11"/>
          </p:nvPr>
        </p:nvSpPr>
        <p:spPr/>
        <p:txBody>
          <a:bodyPr/>
          <a:lstStyle>
            <a:lvl1pPr>
              <a:defRPr>
                <a:latin typeface="Cambria" panose="02040503050406030204" pitchFamily="18" charset="0"/>
                <a:ea typeface="Cambria" panose="02040503050406030204" pitchFamily="18" charset="0"/>
              </a:defRPr>
            </a:lvl1pPr>
          </a:lstStyle>
          <a:p>
            <a:endParaRPr lang="en-US"/>
          </a:p>
        </p:txBody>
      </p:sp>
      <p:sp>
        <p:nvSpPr>
          <p:cNvPr id="6" name="Slide Number Placeholder 5">
            <a:extLst>
              <a:ext uri="{FF2B5EF4-FFF2-40B4-BE49-F238E27FC236}">
                <a16:creationId xmlns:a16="http://schemas.microsoft.com/office/drawing/2014/main" id="{7C5713FC-01BE-D87B-13EA-FD42F01969F9}"/>
              </a:ext>
            </a:extLst>
          </p:cNvPr>
          <p:cNvSpPr>
            <a:spLocks noGrp="1"/>
          </p:cNvSpPr>
          <p:nvPr>
            <p:ph type="sldNum" sz="quarter" idx="12"/>
          </p:nvPr>
        </p:nvSpPr>
        <p:spPr/>
        <p:txBody>
          <a:bodyPr/>
          <a:lstStyle>
            <a:lvl1pPr>
              <a:defRPr>
                <a:latin typeface="Cambria" panose="02040503050406030204" pitchFamily="18" charset="0"/>
                <a:ea typeface="Cambria" panose="02040503050406030204" pitchFamily="18" charset="0"/>
              </a:defRPr>
            </a:lvl1pPr>
          </a:lstStyle>
          <a:p>
            <a:fld id="{3C53E85F-9E1A-4B86-B4A6-2C613F01BA4F}" type="slidenum">
              <a:rPr lang="en-US" smtClean="0"/>
              <a:pPr/>
              <a:t>‹#›</a:t>
            </a:fld>
            <a:endParaRPr lang="en-US"/>
          </a:p>
        </p:txBody>
      </p:sp>
    </p:spTree>
    <p:extLst>
      <p:ext uri="{BB962C8B-B14F-4D97-AF65-F5344CB8AC3E}">
        <p14:creationId xmlns:p14="http://schemas.microsoft.com/office/powerpoint/2010/main" val="30298996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6C2D6-912D-1EA2-E880-868A0FAF57D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659F0D1-668E-4270-6824-32F35999A92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D85AFFA-BCDD-8C21-D34D-C6C336C1477A}"/>
              </a:ext>
            </a:extLst>
          </p:cNvPr>
          <p:cNvSpPr>
            <a:spLocks noGrp="1"/>
          </p:cNvSpPr>
          <p:nvPr>
            <p:ph type="dt" sz="half" idx="10"/>
          </p:nvPr>
        </p:nvSpPr>
        <p:spPr/>
        <p:txBody>
          <a:bodyPr/>
          <a:lstStyle/>
          <a:p>
            <a:fld id="{2AAA274C-1584-4E38-969F-73A6BD652E12}" type="datetimeFigureOut">
              <a:rPr lang="en-US" smtClean="0"/>
              <a:t>5/2/2025</a:t>
            </a:fld>
            <a:endParaRPr lang="en-US"/>
          </a:p>
        </p:txBody>
      </p:sp>
      <p:sp>
        <p:nvSpPr>
          <p:cNvPr id="5" name="Footer Placeholder 4">
            <a:extLst>
              <a:ext uri="{FF2B5EF4-FFF2-40B4-BE49-F238E27FC236}">
                <a16:creationId xmlns:a16="http://schemas.microsoft.com/office/drawing/2014/main" id="{B5B60F7D-BEFB-B659-6981-45E4633E56E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073E7A3-5B98-D66F-8AB7-557C023A5EB3}"/>
              </a:ext>
            </a:extLst>
          </p:cNvPr>
          <p:cNvSpPr>
            <a:spLocks noGrp="1"/>
          </p:cNvSpPr>
          <p:nvPr>
            <p:ph type="sldNum" sz="quarter" idx="12"/>
          </p:nvPr>
        </p:nvSpPr>
        <p:spPr/>
        <p:txBody>
          <a:bodyPr/>
          <a:lstStyle/>
          <a:p>
            <a:fld id="{3C53E85F-9E1A-4B86-B4A6-2C613F01BA4F}" type="slidenum">
              <a:rPr lang="en-US" smtClean="0"/>
              <a:t>‹#›</a:t>
            </a:fld>
            <a:endParaRPr lang="en-US"/>
          </a:p>
        </p:txBody>
      </p:sp>
    </p:spTree>
    <p:extLst>
      <p:ext uri="{BB962C8B-B14F-4D97-AF65-F5344CB8AC3E}">
        <p14:creationId xmlns:p14="http://schemas.microsoft.com/office/powerpoint/2010/main" val="10943976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D98C6FA-7404-62AD-EF31-E03A4CABCC5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20AC4A0-F256-6095-8C88-FC270FE32EB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7337458-9DE9-90B1-DA1B-0769B1B7B1B1}"/>
              </a:ext>
            </a:extLst>
          </p:cNvPr>
          <p:cNvSpPr>
            <a:spLocks noGrp="1"/>
          </p:cNvSpPr>
          <p:nvPr>
            <p:ph type="dt" sz="half" idx="10"/>
          </p:nvPr>
        </p:nvSpPr>
        <p:spPr/>
        <p:txBody>
          <a:bodyPr/>
          <a:lstStyle/>
          <a:p>
            <a:fld id="{2AAA274C-1584-4E38-969F-73A6BD652E12}" type="datetimeFigureOut">
              <a:rPr lang="en-US" smtClean="0"/>
              <a:t>5/2/2025</a:t>
            </a:fld>
            <a:endParaRPr lang="en-US"/>
          </a:p>
        </p:txBody>
      </p:sp>
      <p:sp>
        <p:nvSpPr>
          <p:cNvPr id="5" name="Footer Placeholder 4">
            <a:extLst>
              <a:ext uri="{FF2B5EF4-FFF2-40B4-BE49-F238E27FC236}">
                <a16:creationId xmlns:a16="http://schemas.microsoft.com/office/drawing/2014/main" id="{83254D6E-FFE3-C32D-36F6-577DB7200E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64A0827-BE27-E500-6012-71476FE92C72}"/>
              </a:ext>
            </a:extLst>
          </p:cNvPr>
          <p:cNvSpPr>
            <a:spLocks noGrp="1"/>
          </p:cNvSpPr>
          <p:nvPr>
            <p:ph type="sldNum" sz="quarter" idx="12"/>
          </p:nvPr>
        </p:nvSpPr>
        <p:spPr/>
        <p:txBody>
          <a:bodyPr/>
          <a:lstStyle/>
          <a:p>
            <a:fld id="{3C53E85F-9E1A-4B86-B4A6-2C613F01BA4F}" type="slidenum">
              <a:rPr lang="en-US" smtClean="0"/>
              <a:t>‹#›</a:t>
            </a:fld>
            <a:endParaRPr lang="en-US"/>
          </a:p>
        </p:txBody>
      </p:sp>
    </p:spTree>
    <p:extLst>
      <p:ext uri="{BB962C8B-B14F-4D97-AF65-F5344CB8AC3E}">
        <p14:creationId xmlns:p14="http://schemas.microsoft.com/office/powerpoint/2010/main" val="1389658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84109C-1FCF-3CFB-2F27-D9C3298050E4}"/>
              </a:ext>
            </a:extLst>
          </p:cNvPr>
          <p:cNvSpPr>
            <a:spLocks noGrp="1"/>
          </p:cNvSpPr>
          <p:nvPr>
            <p:ph type="title"/>
          </p:nvPr>
        </p:nvSpPr>
        <p:spPr>
          <a:xfrm>
            <a:off x="838200" y="68791"/>
            <a:ext cx="10515600" cy="1325563"/>
          </a:xfrm>
        </p:spPr>
        <p:txBody>
          <a:bodyPr/>
          <a:lstStyle>
            <a:lvl1pPr>
              <a:defRPr>
                <a:latin typeface="Cambria" panose="02040503050406030204" pitchFamily="18" charset="0"/>
                <a:ea typeface="Cambria" panose="02040503050406030204" pitchFamily="18" charset="0"/>
              </a:defRPr>
            </a:lvl1pPr>
          </a:lstStyle>
          <a:p>
            <a:r>
              <a:rPr lang="en-US"/>
              <a:t>Click to edit Master title style</a:t>
            </a:r>
          </a:p>
        </p:txBody>
      </p:sp>
      <p:sp>
        <p:nvSpPr>
          <p:cNvPr id="3" name="Content Placeholder 2">
            <a:extLst>
              <a:ext uri="{FF2B5EF4-FFF2-40B4-BE49-F238E27FC236}">
                <a16:creationId xmlns:a16="http://schemas.microsoft.com/office/drawing/2014/main" id="{F4E06088-D2F2-C030-0705-089624729001}"/>
              </a:ext>
            </a:extLst>
          </p:cNvPr>
          <p:cNvSpPr>
            <a:spLocks noGrp="1"/>
          </p:cNvSpPr>
          <p:nvPr>
            <p:ph idx="1"/>
          </p:nvPr>
        </p:nvSpPr>
        <p:spPr>
          <a:xfrm>
            <a:off x="838200" y="1481667"/>
            <a:ext cx="10515600" cy="4695296"/>
          </a:xfrm>
        </p:spPr>
        <p:txBody>
          <a:bodyPr/>
          <a:lstStyle>
            <a:lvl1pPr>
              <a:defRPr>
                <a:latin typeface="Cambria" panose="02040503050406030204" pitchFamily="18" charset="0"/>
                <a:ea typeface="Cambria" panose="02040503050406030204" pitchFamily="18" charset="0"/>
              </a:defRPr>
            </a:lvl1pPr>
            <a:lvl2pPr>
              <a:defRPr>
                <a:latin typeface="Cambria" panose="02040503050406030204" pitchFamily="18" charset="0"/>
                <a:ea typeface="Cambria" panose="02040503050406030204" pitchFamily="18" charset="0"/>
              </a:defRPr>
            </a:lvl2pPr>
            <a:lvl3pPr>
              <a:defRPr>
                <a:latin typeface="Cambria" panose="02040503050406030204" pitchFamily="18" charset="0"/>
                <a:ea typeface="Cambria" panose="02040503050406030204" pitchFamily="18" charset="0"/>
              </a:defRPr>
            </a:lvl3pPr>
            <a:lvl4pPr>
              <a:defRPr>
                <a:latin typeface="Cambria" panose="02040503050406030204" pitchFamily="18" charset="0"/>
                <a:ea typeface="Cambria" panose="02040503050406030204" pitchFamily="18" charset="0"/>
              </a:defRPr>
            </a:lvl4pPr>
            <a:lvl5pPr>
              <a:defRPr>
                <a:latin typeface="Cambria" panose="02040503050406030204" pitchFamily="18" charset="0"/>
                <a:ea typeface="Cambria" panose="02040503050406030204" pitchFamily="18"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DC0F771-C570-A694-7646-0D5EBBA1F342}"/>
              </a:ext>
            </a:extLst>
          </p:cNvPr>
          <p:cNvSpPr>
            <a:spLocks noGrp="1"/>
          </p:cNvSpPr>
          <p:nvPr>
            <p:ph type="dt" sz="half" idx="10"/>
          </p:nvPr>
        </p:nvSpPr>
        <p:spPr/>
        <p:txBody>
          <a:bodyPr/>
          <a:lstStyle>
            <a:lvl1pPr>
              <a:defRPr>
                <a:latin typeface="Cambria" panose="02040503050406030204" pitchFamily="18" charset="0"/>
                <a:ea typeface="Cambria" panose="02040503050406030204" pitchFamily="18" charset="0"/>
              </a:defRPr>
            </a:lvl1pPr>
          </a:lstStyle>
          <a:p>
            <a:fld id="{2AAA274C-1584-4E38-969F-73A6BD652E12}" type="datetimeFigureOut">
              <a:rPr lang="en-US" smtClean="0"/>
              <a:pPr/>
              <a:t>5/2/2025</a:t>
            </a:fld>
            <a:endParaRPr lang="en-US"/>
          </a:p>
        </p:txBody>
      </p:sp>
      <p:sp>
        <p:nvSpPr>
          <p:cNvPr id="5" name="Footer Placeholder 4">
            <a:extLst>
              <a:ext uri="{FF2B5EF4-FFF2-40B4-BE49-F238E27FC236}">
                <a16:creationId xmlns:a16="http://schemas.microsoft.com/office/drawing/2014/main" id="{D46BC0E9-13DF-A35A-EC50-99F5D9665FED}"/>
              </a:ext>
            </a:extLst>
          </p:cNvPr>
          <p:cNvSpPr>
            <a:spLocks noGrp="1"/>
          </p:cNvSpPr>
          <p:nvPr>
            <p:ph type="ftr" sz="quarter" idx="11"/>
          </p:nvPr>
        </p:nvSpPr>
        <p:spPr/>
        <p:txBody>
          <a:bodyPr/>
          <a:lstStyle>
            <a:lvl1pPr>
              <a:defRPr>
                <a:latin typeface="Cambria" panose="02040503050406030204" pitchFamily="18" charset="0"/>
                <a:ea typeface="Cambria" panose="02040503050406030204" pitchFamily="18" charset="0"/>
              </a:defRPr>
            </a:lvl1pPr>
          </a:lstStyle>
          <a:p>
            <a:endParaRPr lang="en-US"/>
          </a:p>
        </p:txBody>
      </p:sp>
      <p:sp>
        <p:nvSpPr>
          <p:cNvPr id="6" name="Slide Number Placeholder 5">
            <a:extLst>
              <a:ext uri="{FF2B5EF4-FFF2-40B4-BE49-F238E27FC236}">
                <a16:creationId xmlns:a16="http://schemas.microsoft.com/office/drawing/2014/main" id="{6BBD2929-0E3E-A206-973E-7DD9A8116064}"/>
              </a:ext>
            </a:extLst>
          </p:cNvPr>
          <p:cNvSpPr>
            <a:spLocks noGrp="1"/>
          </p:cNvSpPr>
          <p:nvPr>
            <p:ph type="sldNum" sz="quarter" idx="12"/>
          </p:nvPr>
        </p:nvSpPr>
        <p:spPr/>
        <p:txBody>
          <a:bodyPr/>
          <a:lstStyle>
            <a:lvl1pPr>
              <a:defRPr>
                <a:latin typeface="Cambria" panose="02040503050406030204" pitchFamily="18" charset="0"/>
                <a:ea typeface="Cambria" panose="02040503050406030204" pitchFamily="18" charset="0"/>
              </a:defRPr>
            </a:lvl1pPr>
          </a:lstStyle>
          <a:p>
            <a:fld id="{3C53E85F-9E1A-4B86-B4A6-2C613F01BA4F}" type="slidenum">
              <a:rPr lang="en-US" smtClean="0"/>
              <a:pPr/>
              <a:t>‹#›</a:t>
            </a:fld>
            <a:endParaRPr lang="en-US"/>
          </a:p>
        </p:txBody>
      </p:sp>
    </p:spTree>
    <p:extLst>
      <p:ext uri="{BB962C8B-B14F-4D97-AF65-F5344CB8AC3E}">
        <p14:creationId xmlns:p14="http://schemas.microsoft.com/office/powerpoint/2010/main" val="42332904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057976-8DA4-9519-E985-9CBD4BE82040}"/>
              </a:ext>
            </a:extLst>
          </p:cNvPr>
          <p:cNvSpPr>
            <a:spLocks noGrp="1"/>
          </p:cNvSpPr>
          <p:nvPr>
            <p:ph type="title"/>
          </p:nvPr>
        </p:nvSpPr>
        <p:spPr>
          <a:xfrm>
            <a:off x="831850" y="1709738"/>
            <a:ext cx="10515600" cy="2852737"/>
          </a:xfrm>
        </p:spPr>
        <p:txBody>
          <a:bodyPr anchor="b"/>
          <a:lstStyle>
            <a:lvl1pPr>
              <a:defRPr sz="6000">
                <a:latin typeface="Cambria" panose="02040503050406030204" pitchFamily="18" charset="0"/>
                <a:ea typeface="Cambria" panose="02040503050406030204" pitchFamily="18" charset="0"/>
              </a:defRPr>
            </a:lvl1pPr>
          </a:lstStyle>
          <a:p>
            <a:r>
              <a:rPr lang="en-US"/>
              <a:t>Click to edit Master title style</a:t>
            </a:r>
          </a:p>
        </p:txBody>
      </p:sp>
      <p:sp>
        <p:nvSpPr>
          <p:cNvPr id="3" name="Text Placeholder 2">
            <a:extLst>
              <a:ext uri="{FF2B5EF4-FFF2-40B4-BE49-F238E27FC236}">
                <a16:creationId xmlns:a16="http://schemas.microsoft.com/office/drawing/2014/main" id="{01A9A080-601E-450A-B972-A36FB7B63582}"/>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latin typeface="Cambria" panose="02040503050406030204" pitchFamily="18" charset="0"/>
                <a:ea typeface="Cambria" panose="02040503050406030204" pitchFamily="18" charset="0"/>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10D0C29-0C14-91E9-0BFA-BDA27BBDC950}"/>
              </a:ext>
            </a:extLst>
          </p:cNvPr>
          <p:cNvSpPr>
            <a:spLocks noGrp="1"/>
          </p:cNvSpPr>
          <p:nvPr>
            <p:ph type="dt" sz="half" idx="10"/>
          </p:nvPr>
        </p:nvSpPr>
        <p:spPr/>
        <p:txBody>
          <a:bodyPr/>
          <a:lstStyle>
            <a:lvl1pPr>
              <a:defRPr>
                <a:latin typeface="Cambria" panose="02040503050406030204" pitchFamily="18" charset="0"/>
                <a:ea typeface="Cambria" panose="02040503050406030204" pitchFamily="18" charset="0"/>
              </a:defRPr>
            </a:lvl1pPr>
          </a:lstStyle>
          <a:p>
            <a:fld id="{2AAA274C-1584-4E38-969F-73A6BD652E12}" type="datetimeFigureOut">
              <a:rPr lang="en-US" smtClean="0"/>
              <a:pPr/>
              <a:t>5/2/2025</a:t>
            </a:fld>
            <a:endParaRPr lang="en-US"/>
          </a:p>
        </p:txBody>
      </p:sp>
      <p:sp>
        <p:nvSpPr>
          <p:cNvPr id="5" name="Footer Placeholder 4">
            <a:extLst>
              <a:ext uri="{FF2B5EF4-FFF2-40B4-BE49-F238E27FC236}">
                <a16:creationId xmlns:a16="http://schemas.microsoft.com/office/drawing/2014/main" id="{11F9AEE0-ECD6-04CF-011C-47DE0AE43BD2}"/>
              </a:ext>
            </a:extLst>
          </p:cNvPr>
          <p:cNvSpPr>
            <a:spLocks noGrp="1"/>
          </p:cNvSpPr>
          <p:nvPr>
            <p:ph type="ftr" sz="quarter" idx="11"/>
          </p:nvPr>
        </p:nvSpPr>
        <p:spPr/>
        <p:txBody>
          <a:bodyPr/>
          <a:lstStyle>
            <a:lvl1pPr>
              <a:defRPr>
                <a:latin typeface="Cambria" panose="02040503050406030204" pitchFamily="18" charset="0"/>
                <a:ea typeface="Cambria" panose="02040503050406030204" pitchFamily="18" charset="0"/>
              </a:defRPr>
            </a:lvl1pPr>
          </a:lstStyle>
          <a:p>
            <a:endParaRPr lang="en-US"/>
          </a:p>
        </p:txBody>
      </p:sp>
      <p:sp>
        <p:nvSpPr>
          <p:cNvPr id="6" name="Slide Number Placeholder 5">
            <a:extLst>
              <a:ext uri="{FF2B5EF4-FFF2-40B4-BE49-F238E27FC236}">
                <a16:creationId xmlns:a16="http://schemas.microsoft.com/office/drawing/2014/main" id="{321A3D64-F581-5C65-2291-015D87EC2105}"/>
              </a:ext>
            </a:extLst>
          </p:cNvPr>
          <p:cNvSpPr>
            <a:spLocks noGrp="1"/>
          </p:cNvSpPr>
          <p:nvPr>
            <p:ph type="sldNum" sz="quarter" idx="12"/>
          </p:nvPr>
        </p:nvSpPr>
        <p:spPr/>
        <p:txBody>
          <a:bodyPr/>
          <a:lstStyle>
            <a:lvl1pPr>
              <a:defRPr>
                <a:latin typeface="Cambria" panose="02040503050406030204" pitchFamily="18" charset="0"/>
                <a:ea typeface="Cambria" panose="02040503050406030204" pitchFamily="18" charset="0"/>
              </a:defRPr>
            </a:lvl1pPr>
          </a:lstStyle>
          <a:p>
            <a:fld id="{3C53E85F-9E1A-4B86-B4A6-2C613F01BA4F}" type="slidenum">
              <a:rPr lang="en-US" smtClean="0"/>
              <a:pPr/>
              <a:t>‹#›</a:t>
            </a:fld>
            <a:endParaRPr lang="en-US"/>
          </a:p>
        </p:txBody>
      </p:sp>
    </p:spTree>
    <p:extLst>
      <p:ext uri="{BB962C8B-B14F-4D97-AF65-F5344CB8AC3E}">
        <p14:creationId xmlns:p14="http://schemas.microsoft.com/office/powerpoint/2010/main" val="35245662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53E4FE-B044-5854-4C6F-F8C6375AE51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5C724B5-00B0-44C1-71A7-513032BA6E1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2E9668C-D6D6-517D-6993-8D38B161B40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4575ED0-6184-F36E-8C71-68B048474566}"/>
              </a:ext>
            </a:extLst>
          </p:cNvPr>
          <p:cNvSpPr>
            <a:spLocks noGrp="1"/>
          </p:cNvSpPr>
          <p:nvPr>
            <p:ph type="dt" sz="half" idx="10"/>
          </p:nvPr>
        </p:nvSpPr>
        <p:spPr/>
        <p:txBody>
          <a:bodyPr/>
          <a:lstStyle/>
          <a:p>
            <a:fld id="{2AAA274C-1584-4E38-969F-73A6BD652E12}" type="datetimeFigureOut">
              <a:rPr lang="en-US" smtClean="0"/>
              <a:t>5/2/2025</a:t>
            </a:fld>
            <a:endParaRPr lang="en-US"/>
          </a:p>
        </p:txBody>
      </p:sp>
      <p:sp>
        <p:nvSpPr>
          <p:cNvPr id="6" name="Footer Placeholder 5">
            <a:extLst>
              <a:ext uri="{FF2B5EF4-FFF2-40B4-BE49-F238E27FC236}">
                <a16:creationId xmlns:a16="http://schemas.microsoft.com/office/drawing/2014/main" id="{26F136A7-5099-E77E-5DF7-651E04595E7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16229F1-B6DB-1E92-D4A4-960269091604}"/>
              </a:ext>
            </a:extLst>
          </p:cNvPr>
          <p:cNvSpPr>
            <a:spLocks noGrp="1"/>
          </p:cNvSpPr>
          <p:nvPr>
            <p:ph type="sldNum" sz="quarter" idx="12"/>
          </p:nvPr>
        </p:nvSpPr>
        <p:spPr/>
        <p:txBody>
          <a:bodyPr/>
          <a:lstStyle/>
          <a:p>
            <a:fld id="{3C53E85F-9E1A-4B86-B4A6-2C613F01BA4F}" type="slidenum">
              <a:rPr lang="en-US" smtClean="0"/>
              <a:t>‹#›</a:t>
            </a:fld>
            <a:endParaRPr lang="en-US"/>
          </a:p>
        </p:txBody>
      </p:sp>
    </p:spTree>
    <p:extLst>
      <p:ext uri="{BB962C8B-B14F-4D97-AF65-F5344CB8AC3E}">
        <p14:creationId xmlns:p14="http://schemas.microsoft.com/office/powerpoint/2010/main" val="31820088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334C3-D1D5-6807-E22E-8DAF832F54E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E6E3CEA-BEEB-727F-E640-D6FDD2435C9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2F25FFC-3B11-2D09-77FC-4CA2A2DA69E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5524405-3327-67B1-2B3F-31DEF01F39C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57ABF0F-EE69-4BA0-0E9B-8FFD3B65AD7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18400C5-8FDD-94DA-6991-A11D32B21C14}"/>
              </a:ext>
            </a:extLst>
          </p:cNvPr>
          <p:cNvSpPr>
            <a:spLocks noGrp="1"/>
          </p:cNvSpPr>
          <p:nvPr>
            <p:ph type="dt" sz="half" idx="10"/>
          </p:nvPr>
        </p:nvSpPr>
        <p:spPr/>
        <p:txBody>
          <a:bodyPr/>
          <a:lstStyle/>
          <a:p>
            <a:fld id="{2AAA274C-1584-4E38-969F-73A6BD652E12}" type="datetimeFigureOut">
              <a:rPr lang="en-US" smtClean="0"/>
              <a:t>5/2/2025</a:t>
            </a:fld>
            <a:endParaRPr lang="en-US"/>
          </a:p>
        </p:txBody>
      </p:sp>
      <p:sp>
        <p:nvSpPr>
          <p:cNvPr id="8" name="Footer Placeholder 7">
            <a:extLst>
              <a:ext uri="{FF2B5EF4-FFF2-40B4-BE49-F238E27FC236}">
                <a16:creationId xmlns:a16="http://schemas.microsoft.com/office/drawing/2014/main" id="{8DCA50E4-7692-0345-CB30-6E32B3B7638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8C59B1B-2666-CCE8-D98C-7E601E063C91}"/>
              </a:ext>
            </a:extLst>
          </p:cNvPr>
          <p:cNvSpPr>
            <a:spLocks noGrp="1"/>
          </p:cNvSpPr>
          <p:nvPr>
            <p:ph type="sldNum" sz="quarter" idx="12"/>
          </p:nvPr>
        </p:nvSpPr>
        <p:spPr/>
        <p:txBody>
          <a:bodyPr/>
          <a:lstStyle/>
          <a:p>
            <a:fld id="{3C53E85F-9E1A-4B86-B4A6-2C613F01BA4F}" type="slidenum">
              <a:rPr lang="en-US" smtClean="0"/>
              <a:t>‹#›</a:t>
            </a:fld>
            <a:endParaRPr lang="en-US"/>
          </a:p>
        </p:txBody>
      </p:sp>
    </p:spTree>
    <p:extLst>
      <p:ext uri="{BB962C8B-B14F-4D97-AF65-F5344CB8AC3E}">
        <p14:creationId xmlns:p14="http://schemas.microsoft.com/office/powerpoint/2010/main" val="19524163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895498-C53F-E6F8-5EFE-50FE94D9CA5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67F4315-7268-BB15-F1E1-AC6C15FC730F}"/>
              </a:ext>
            </a:extLst>
          </p:cNvPr>
          <p:cNvSpPr>
            <a:spLocks noGrp="1"/>
          </p:cNvSpPr>
          <p:nvPr>
            <p:ph type="dt" sz="half" idx="10"/>
          </p:nvPr>
        </p:nvSpPr>
        <p:spPr/>
        <p:txBody>
          <a:bodyPr/>
          <a:lstStyle/>
          <a:p>
            <a:fld id="{2AAA274C-1584-4E38-969F-73A6BD652E12}" type="datetimeFigureOut">
              <a:rPr lang="en-US" smtClean="0"/>
              <a:t>5/2/2025</a:t>
            </a:fld>
            <a:endParaRPr lang="en-US"/>
          </a:p>
        </p:txBody>
      </p:sp>
      <p:sp>
        <p:nvSpPr>
          <p:cNvPr id="4" name="Footer Placeholder 3">
            <a:extLst>
              <a:ext uri="{FF2B5EF4-FFF2-40B4-BE49-F238E27FC236}">
                <a16:creationId xmlns:a16="http://schemas.microsoft.com/office/drawing/2014/main" id="{02B4B56B-29A2-2D6C-3854-5E140CBFA8C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D9460B2-E507-73B3-9B8D-4A1ABC56EE62}"/>
              </a:ext>
            </a:extLst>
          </p:cNvPr>
          <p:cNvSpPr>
            <a:spLocks noGrp="1"/>
          </p:cNvSpPr>
          <p:nvPr>
            <p:ph type="sldNum" sz="quarter" idx="12"/>
          </p:nvPr>
        </p:nvSpPr>
        <p:spPr/>
        <p:txBody>
          <a:bodyPr/>
          <a:lstStyle/>
          <a:p>
            <a:fld id="{3C53E85F-9E1A-4B86-B4A6-2C613F01BA4F}" type="slidenum">
              <a:rPr lang="en-US" smtClean="0"/>
              <a:t>‹#›</a:t>
            </a:fld>
            <a:endParaRPr lang="en-US"/>
          </a:p>
        </p:txBody>
      </p:sp>
    </p:spTree>
    <p:extLst>
      <p:ext uri="{BB962C8B-B14F-4D97-AF65-F5344CB8AC3E}">
        <p14:creationId xmlns:p14="http://schemas.microsoft.com/office/powerpoint/2010/main" val="14089193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152D896-6590-60A9-269F-3210A0423A3C}"/>
              </a:ext>
            </a:extLst>
          </p:cNvPr>
          <p:cNvSpPr>
            <a:spLocks noGrp="1"/>
          </p:cNvSpPr>
          <p:nvPr>
            <p:ph type="dt" sz="half" idx="10"/>
          </p:nvPr>
        </p:nvSpPr>
        <p:spPr/>
        <p:txBody>
          <a:bodyPr/>
          <a:lstStyle/>
          <a:p>
            <a:fld id="{2AAA274C-1584-4E38-969F-73A6BD652E12}" type="datetimeFigureOut">
              <a:rPr lang="en-US" smtClean="0"/>
              <a:t>5/2/2025</a:t>
            </a:fld>
            <a:endParaRPr lang="en-US"/>
          </a:p>
        </p:txBody>
      </p:sp>
      <p:sp>
        <p:nvSpPr>
          <p:cNvPr id="3" name="Footer Placeholder 2">
            <a:extLst>
              <a:ext uri="{FF2B5EF4-FFF2-40B4-BE49-F238E27FC236}">
                <a16:creationId xmlns:a16="http://schemas.microsoft.com/office/drawing/2014/main" id="{7C3E8AAF-9CD6-D617-22C7-E552FB52F8A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5599514-7B0B-41AD-2E6E-9DEBE3CF7584}"/>
              </a:ext>
            </a:extLst>
          </p:cNvPr>
          <p:cNvSpPr>
            <a:spLocks noGrp="1"/>
          </p:cNvSpPr>
          <p:nvPr>
            <p:ph type="sldNum" sz="quarter" idx="12"/>
          </p:nvPr>
        </p:nvSpPr>
        <p:spPr/>
        <p:txBody>
          <a:bodyPr/>
          <a:lstStyle/>
          <a:p>
            <a:fld id="{3C53E85F-9E1A-4B86-B4A6-2C613F01BA4F}" type="slidenum">
              <a:rPr lang="en-US" smtClean="0"/>
              <a:t>‹#›</a:t>
            </a:fld>
            <a:endParaRPr lang="en-US"/>
          </a:p>
        </p:txBody>
      </p:sp>
    </p:spTree>
    <p:extLst>
      <p:ext uri="{BB962C8B-B14F-4D97-AF65-F5344CB8AC3E}">
        <p14:creationId xmlns:p14="http://schemas.microsoft.com/office/powerpoint/2010/main" val="24236766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81D8A-A8F9-33CC-B33F-A1119AC59FD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6195576-B699-FE2E-7F8F-1DAA546BA4D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8FC80A5-CB55-47BE-9476-6B063443752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2F0D27B-091D-639E-069A-0F1C3A5D5FC6}"/>
              </a:ext>
            </a:extLst>
          </p:cNvPr>
          <p:cNvSpPr>
            <a:spLocks noGrp="1"/>
          </p:cNvSpPr>
          <p:nvPr>
            <p:ph type="dt" sz="half" idx="10"/>
          </p:nvPr>
        </p:nvSpPr>
        <p:spPr/>
        <p:txBody>
          <a:bodyPr/>
          <a:lstStyle/>
          <a:p>
            <a:fld id="{2AAA274C-1584-4E38-969F-73A6BD652E12}" type="datetimeFigureOut">
              <a:rPr lang="en-US" smtClean="0"/>
              <a:t>5/2/2025</a:t>
            </a:fld>
            <a:endParaRPr lang="en-US"/>
          </a:p>
        </p:txBody>
      </p:sp>
      <p:sp>
        <p:nvSpPr>
          <p:cNvPr id="6" name="Footer Placeholder 5">
            <a:extLst>
              <a:ext uri="{FF2B5EF4-FFF2-40B4-BE49-F238E27FC236}">
                <a16:creationId xmlns:a16="http://schemas.microsoft.com/office/drawing/2014/main" id="{C9093B4E-A949-BA69-C72D-514EB924202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8EA6CF8-8F3F-1B1E-5F27-40FFB243F704}"/>
              </a:ext>
            </a:extLst>
          </p:cNvPr>
          <p:cNvSpPr>
            <a:spLocks noGrp="1"/>
          </p:cNvSpPr>
          <p:nvPr>
            <p:ph type="sldNum" sz="quarter" idx="12"/>
          </p:nvPr>
        </p:nvSpPr>
        <p:spPr/>
        <p:txBody>
          <a:bodyPr/>
          <a:lstStyle/>
          <a:p>
            <a:fld id="{3C53E85F-9E1A-4B86-B4A6-2C613F01BA4F}" type="slidenum">
              <a:rPr lang="en-US" smtClean="0"/>
              <a:t>‹#›</a:t>
            </a:fld>
            <a:endParaRPr lang="en-US"/>
          </a:p>
        </p:txBody>
      </p:sp>
    </p:spTree>
    <p:extLst>
      <p:ext uri="{BB962C8B-B14F-4D97-AF65-F5344CB8AC3E}">
        <p14:creationId xmlns:p14="http://schemas.microsoft.com/office/powerpoint/2010/main" val="205318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04F384-1B2A-1324-A2F2-9BEE9E954A7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B0C5FA5-E46E-7B69-772C-DB16047CDDC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D588E4A-9CD4-C11E-B768-8C3B9BABA09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ECDE8CB-F46C-6036-1582-376D9EF26AD8}"/>
              </a:ext>
            </a:extLst>
          </p:cNvPr>
          <p:cNvSpPr>
            <a:spLocks noGrp="1"/>
          </p:cNvSpPr>
          <p:nvPr>
            <p:ph type="dt" sz="half" idx="10"/>
          </p:nvPr>
        </p:nvSpPr>
        <p:spPr/>
        <p:txBody>
          <a:bodyPr/>
          <a:lstStyle/>
          <a:p>
            <a:fld id="{2AAA274C-1584-4E38-969F-73A6BD652E12}" type="datetimeFigureOut">
              <a:rPr lang="en-US" smtClean="0"/>
              <a:t>5/2/2025</a:t>
            </a:fld>
            <a:endParaRPr lang="en-US"/>
          </a:p>
        </p:txBody>
      </p:sp>
      <p:sp>
        <p:nvSpPr>
          <p:cNvPr id="6" name="Footer Placeholder 5">
            <a:extLst>
              <a:ext uri="{FF2B5EF4-FFF2-40B4-BE49-F238E27FC236}">
                <a16:creationId xmlns:a16="http://schemas.microsoft.com/office/drawing/2014/main" id="{E3AF4F61-B57B-4229-3DE2-2D5063B7EA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EA147BD-6379-9CB3-A83E-C5A3F9D2D7F5}"/>
              </a:ext>
            </a:extLst>
          </p:cNvPr>
          <p:cNvSpPr>
            <a:spLocks noGrp="1"/>
          </p:cNvSpPr>
          <p:nvPr>
            <p:ph type="sldNum" sz="quarter" idx="12"/>
          </p:nvPr>
        </p:nvSpPr>
        <p:spPr/>
        <p:txBody>
          <a:bodyPr/>
          <a:lstStyle/>
          <a:p>
            <a:fld id="{3C53E85F-9E1A-4B86-B4A6-2C613F01BA4F}" type="slidenum">
              <a:rPr lang="en-US" smtClean="0"/>
              <a:t>‹#›</a:t>
            </a:fld>
            <a:endParaRPr lang="en-US"/>
          </a:p>
        </p:txBody>
      </p:sp>
    </p:spTree>
    <p:extLst>
      <p:ext uri="{BB962C8B-B14F-4D97-AF65-F5344CB8AC3E}">
        <p14:creationId xmlns:p14="http://schemas.microsoft.com/office/powerpoint/2010/main" val="40431441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1BB25CF-1132-64DE-3328-46B0E8FFE69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AE80C48-0E8A-46EB-5356-3E651FDCB67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2C72A52-B8E2-98D5-6613-8904A2BFF36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AAA274C-1584-4E38-969F-73A6BD652E12}" type="datetimeFigureOut">
              <a:rPr lang="en-US" smtClean="0"/>
              <a:t>5/2/2025</a:t>
            </a:fld>
            <a:endParaRPr lang="en-US"/>
          </a:p>
        </p:txBody>
      </p:sp>
      <p:sp>
        <p:nvSpPr>
          <p:cNvPr id="5" name="Footer Placeholder 4">
            <a:extLst>
              <a:ext uri="{FF2B5EF4-FFF2-40B4-BE49-F238E27FC236}">
                <a16:creationId xmlns:a16="http://schemas.microsoft.com/office/drawing/2014/main" id="{36F4A209-2D97-1308-3B87-3450F6D44B1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861A28BA-1E8C-0A7E-A84C-40857C22DCF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C53E85F-9E1A-4B86-B4A6-2C613F01BA4F}" type="slidenum">
              <a:rPr lang="en-US" smtClean="0"/>
              <a:t>‹#›</a:t>
            </a:fld>
            <a:endParaRPr lang="en-US"/>
          </a:p>
        </p:txBody>
      </p:sp>
    </p:spTree>
    <p:extLst>
      <p:ext uri="{BB962C8B-B14F-4D97-AF65-F5344CB8AC3E}">
        <p14:creationId xmlns:p14="http://schemas.microsoft.com/office/powerpoint/2010/main" val="257728244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hyperlink" Target="https://ar5iv.org/html/2501.06873v1#:~:text=We%20analyze%20over%2044%2C000%20NBER,5%20journals%20and%20higher" TargetMode="External"/><Relationship Id="rId2" Type="http://schemas.openxmlformats.org/officeDocument/2006/relationships/hyperlink" Target="https://ar5iv.org/html/2501.06873v1#:~:text=We%20analyze%20over%2044%2C000%20NBER,tends%20to%20be%20uncorrelated%20or" TargetMode="External"/><Relationship Id="rId1" Type="http://schemas.openxmlformats.org/officeDocument/2006/relationships/slideLayout" Target="../slideLayouts/slideLayout2.xml"/><Relationship Id="rId4" Type="http://schemas.openxmlformats.org/officeDocument/2006/relationships/hyperlink" Target="https://ar5iv.org/html/2501.06873v1#:~:text=custom%20language%20model%20to%20construct,in%201990%20to"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hyperlink" Target="https://arxiv.org/abs/2501.06873?utm_source=chatgpt.com" TargetMode="Externa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6A4D4F-7343-3E4F-8B3C-41DEDBB1B7D3}"/>
              </a:ext>
            </a:extLst>
          </p:cNvPr>
          <p:cNvSpPr>
            <a:spLocks noGrp="1"/>
          </p:cNvSpPr>
          <p:nvPr>
            <p:ph type="ctrTitle"/>
          </p:nvPr>
        </p:nvSpPr>
        <p:spPr>
          <a:xfrm>
            <a:off x="1524000" y="1686170"/>
            <a:ext cx="9144000" cy="2387600"/>
          </a:xfrm>
        </p:spPr>
        <p:txBody>
          <a:bodyPr>
            <a:normAutofit fontScale="90000"/>
          </a:bodyPr>
          <a:lstStyle/>
          <a:p>
            <a:r>
              <a:rPr lang="en-US" dirty="0"/>
              <a:t>INST 798/808</a:t>
            </a:r>
            <a:br>
              <a:rPr lang="en-US" dirty="0"/>
            </a:br>
            <a:br>
              <a:rPr lang="en-US" dirty="0"/>
            </a:br>
            <a:r>
              <a:rPr lang="en-US" dirty="0"/>
              <a:t>Concept Tracing</a:t>
            </a:r>
          </a:p>
        </p:txBody>
      </p:sp>
    </p:spTree>
    <p:extLst>
      <p:ext uri="{BB962C8B-B14F-4D97-AF65-F5344CB8AC3E}">
        <p14:creationId xmlns:p14="http://schemas.microsoft.com/office/powerpoint/2010/main" val="35928261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BA2D62-85B9-6F16-E696-F241CFBD1D43}"/>
              </a:ext>
            </a:extLst>
          </p:cNvPr>
          <p:cNvSpPr>
            <a:spLocks noGrp="1"/>
          </p:cNvSpPr>
          <p:nvPr>
            <p:ph type="title"/>
          </p:nvPr>
        </p:nvSpPr>
        <p:spPr/>
        <p:txBody>
          <a:bodyPr/>
          <a:lstStyle/>
          <a:p>
            <a:r>
              <a:rPr lang="en-US" dirty="0"/>
              <a:t>Motivation &amp; Core Question</a:t>
            </a:r>
          </a:p>
        </p:txBody>
      </p:sp>
      <p:sp>
        <p:nvSpPr>
          <p:cNvPr id="3" name="Content Placeholder 2">
            <a:extLst>
              <a:ext uri="{FF2B5EF4-FFF2-40B4-BE49-F238E27FC236}">
                <a16:creationId xmlns:a16="http://schemas.microsoft.com/office/drawing/2014/main" id="{02532269-DBFA-1695-4228-117211B89C32}"/>
              </a:ext>
            </a:extLst>
          </p:cNvPr>
          <p:cNvSpPr>
            <a:spLocks noGrp="1"/>
          </p:cNvSpPr>
          <p:nvPr>
            <p:ph idx="1"/>
          </p:nvPr>
        </p:nvSpPr>
        <p:spPr/>
        <p:txBody>
          <a:bodyPr/>
          <a:lstStyle/>
          <a:p>
            <a:pPr>
              <a:buNone/>
            </a:pPr>
            <a:endParaRPr lang="en-US" b="1" dirty="0"/>
          </a:p>
          <a:p>
            <a:pPr>
              <a:buFont typeface="Arial" panose="020B0604020202020204" pitchFamily="34" charset="0"/>
              <a:buChar char="•"/>
            </a:pPr>
            <a:r>
              <a:rPr lang="en-US" b="1" dirty="0"/>
              <a:t>Rise of embeddings in sociology</a:t>
            </a:r>
            <a:r>
              <a:rPr lang="en-US" dirty="0"/>
              <a:t> as “hyperspace” tools for cultural measurement </a:t>
            </a:r>
          </a:p>
          <a:p>
            <a:pPr>
              <a:buFont typeface="Arial" panose="020B0604020202020204" pitchFamily="34" charset="0"/>
              <a:buChar char="•"/>
            </a:pPr>
            <a:r>
              <a:rPr lang="en-US" b="1" dirty="0"/>
              <a:t>Core gap</a:t>
            </a:r>
            <a:r>
              <a:rPr lang="en-US" dirty="0"/>
              <a:t>: What do these vector‐space models actually measure, and does that align with the </a:t>
            </a:r>
            <a:r>
              <a:rPr lang="en-US" b="1" dirty="0"/>
              <a:t>social concepts</a:t>
            </a:r>
            <a:r>
              <a:rPr lang="en-US" dirty="0"/>
              <a:t> we care about? </a:t>
            </a:r>
          </a:p>
          <a:p>
            <a:pPr>
              <a:buFont typeface="Arial" panose="020B0604020202020204" pitchFamily="34" charset="0"/>
              <a:buChar char="•"/>
            </a:pPr>
            <a:r>
              <a:rPr lang="en-US" b="1" dirty="0"/>
              <a:t>Their focus</a:t>
            </a:r>
            <a:r>
              <a:rPr lang="en-US" dirty="0"/>
              <a:t>: Distinguish </a:t>
            </a:r>
            <a:r>
              <a:rPr lang="en-US" b="1" dirty="0"/>
              <a:t>context spaces</a:t>
            </a:r>
            <a:r>
              <a:rPr lang="en-US" dirty="0"/>
              <a:t> (usage patterns) from </a:t>
            </a:r>
            <a:r>
              <a:rPr lang="en-US" b="1" dirty="0"/>
              <a:t>concept spaces</a:t>
            </a:r>
            <a:r>
              <a:rPr lang="en-US" dirty="0"/>
              <a:t> (socially meaningful features).</a:t>
            </a:r>
          </a:p>
          <a:p>
            <a:endParaRPr lang="en-US" dirty="0"/>
          </a:p>
        </p:txBody>
      </p:sp>
    </p:spTree>
    <p:extLst>
      <p:ext uri="{BB962C8B-B14F-4D97-AF65-F5344CB8AC3E}">
        <p14:creationId xmlns:p14="http://schemas.microsoft.com/office/powerpoint/2010/main" val="23011575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177EE-D9D3-A9DB-4C12-283406C1636B}"/>
              </a:ext>
            </a:extLst>
          </p:cNvPr>
          <p:cNvSpPr>
            <a:spLocks noGrp="1"/>
          </p:cNvSpPr>
          <p:nvPr>
            <p:ph type="title"/>
          </p:nvPr>
        </p:nvSpPr>
        <p:spPr/>
        <p:txBody>
          <a:bodyPr/>
          <a:lstStyle/>
          <a:p>
            <a:r>
              <a:rPr lang="en-US" dirty="0"/>
              <a:t>Comparing Context Vs Concept</a:t>
            </a:r>
          </a:p>
        </p:txBody>
      </p:sp>
      <p:sp>
        <p:nvSpPr>
          <p:cNvPr id="3" name="Content Placeholder 2">
            <a:extLst>
              <a:ext uri="{FF2B5EF4-FFF2-40B4-BE49-F238E27FC236}">
                <a16:creationId xmlns:a16="http://schemas.microsoft.com/office/drawing/2014/main" id="{CE566D02-A924-CF2E-CEC7-476149938CB0}"/>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8F496075-1571-1F52-C2B6-76124A21DBDC}"/>
              </a:ext>
            </a:extLst>
          </p:cNvPr>
          <p:cNvPicPr>
            <a:picLocks noChangeAspect="1"/>
          </p:cNvPicPr>
          <p:nvPr/>
        </p:nvPicPr>
        <p:blipFill>
          <a:blip r:embed="rId2"/>
          <a:stretch>
            <a:fillRect/>
          </a:stretch>
        </p:blipFill>
        <p:spPr>
          <a:xfrm>
            <a:off x="832703" y="1180786"/>
            <a:ext cx="10526594" cy="4496427"/>
          </a:xfrm>
          <a:prstGeom prst="rect">
            <a:avLst/>
          </a:prstGeom>
        </p:spPr>
      </p:pic>
      <p:pic>
        <p:nvPicPr>
          <p:cNvPr id="7" name="Picture 6">
            <a:extLst>
              <a:ext uri="{FF2B5EF4-FFF2-40B4-BE49-F238E27FC236}">
                <a16:creationId xmlns:a16="http://schemas.microsoft.com/office/drawing/2014/main" id="{C49F9CC4-22F8-293B-A773-773FA140A8A6}"/>
              </a:ext>
            </a:extLst>
          </p:cNvPr>
          <p:cNvPicPr>
            <a:picLocks noChangeAspect="1"/>
          </p:cNvPicPr>
          <p:nvPr/>
        </p:nvPicPr>
        <p:blipFill>
          <a:blip r:embed="rId2"/>
          <a:stretch>
            <a:fillRect/>
          </a:stretch>
        </p:blipFill>
        <p:spPr>
          <a:xfrm>
            <a:off x="832703" y="1387616"/>
            <a:ext cx="10526594" cy="4496427"/>
          </a:xfrm>
          <a:prstGeom prst="rect">
            <a:avLst/>
          </a:prstGeom>
        </p:spPr>
      </p:pic>
    </p:spTree>
    <p:extLst>
      <p:ext uri="{BB962C8B-B14F-4D97-AF65-F5344CB8AC3E}">
        <p14:creationId xmlns:p14="http://schemas.microsoft.com/office/powerpoint/2010/main" val="33642696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27079B-106A-6AFD-DEC2-DA4006159C82}"/>
              </a:ext>
            </a:extLst>
          </p:cNvPr>
          <p:cNvSpPr>
            <a:spLocks noGrp="1"/>
          </p:cNvSpPr>
          <p:nvPr>
            <p:ph type="title"/>
          </p:nvPr>
        </p:nvSpPr>
        <p:spPr/>
        <p:txBody>
          <a:bodyPr/>
          <a:lstStyle/>
          <a:p>
            <a:r>
              <a:rPr lang="en-US" dirty="0"/>
              <a:t>Why They Differ</a:t>
            </a:r>
          </a:p>
        </p:txBody>
      </p:sp>
      <p:sp>
        <p:nvSpPr>
          <p:cNvPr id="3" name="Content Placeholder 2">
            <a:extLst>
              <a:ext uri="{FF2B5EF4-FFF2-40B4-BE49-F238E27FC236}">
                <a16:creationId xmlns:a16="http://schemas.microsoft.com/office/drawing/2014/main" id="{CA64AFB2-96C9-8DC4-B32E-88EE50C5801D}"/>
              </a:ext>
            </a:extLst>
          </p:cNvPr>
          <p:cNvSpPr>
            <a:spLocks noGrp="1"/>
          </p:cNvSpPr>
          <p:nvPr>
            <p:ph idx="1"/>
          </p:nvPr>
        </p:nvSpPr>
        <p:spPr/>
        <p:txBody>
          <a:bodyPr/>
          <a:lstStyle/>
          <a:p>
            <a:pPr>
              <a:buNone/>
            </a:pPr>
            <a:endParaRPr lang="en-US" b="1" dirty="0"/>
          </a:p>
          <a:p>
            <a:pPr>
              <a:buFont typeface="+mj-lt"/>
              <a:buAutoNum type="arabicPeriod"/>
            </a:pPr>
            <a:r>
              <a:rPr lang="en-US" b="1" dirty="0"/>
              <a:t>Words ≠ Concepts</a:t>
            </a:r>
            <a:endParaRPr lang="en-US" dirty="0"/>
          </a:p>
          <a:p>
            <a:pPr marL="742950" lvl="1" indent="-285750">
              <a:buFont typeface="+mj-lt"/>
              <a:buAutoNum type="arabicPeriod"/>
            </a:pPr>
            <a:r>
              <a:rPr lang="en-US" dirty="0"/>
              <a:t>Embeddings locate </a:t>
            </a:r>
            <a:r>
              <a:rPr lang="en-US" b="1" dirty="0"/>
              <a:t>words</a:t>
            </a:r>
            <a:r>
              <a:rPr lang="en-US" dirty="0"/>
              <a:t>; concepts are </a:t>
            </a:r>
            <a:r>
              <a:rPr lang="en-US" b="1" dirty="0"/>
              <a:t>regions</a:t>
            </a:r>
            <a:r>
              <a:rPr lang="en-US" dirty="0"/>
              <a:t> in a space of features </a:t>
            </a:r>
          </a:p>
          <a:p>
            <a:pPr>
              <a:buFont typeface="+mj-lt"/>
              <a:buAutoNum type="arabicPeriod"/>
            </a:pPr>
            <a:r>
              <a:rPr lang="en-US" b="1" dirty="0"/>
              <a:t>Arbitrary Orientation</a:t>
            </a:r>
            <a:endParaRPr lang="en-US" dirty="0"/>
          </a:p>
          <a:p>
            <a:pPr marL="742950" lvl="1" indent="-285750">
              <a:buFont typeface="+mj-lt"/>
              <a:buAutoNum type="arabicPeriod"/>
            </a:pPr>
            <a:r>
              <a:rPr lang="en-US" dirty="0"/>
              <a:t>Embedding axes can rotate/scale arbitrarily—no inherent feature alignment </a:t>
            </a:r>
          </a:p>
          <a:p>
            <a:pPr>
              <a:buFont typeface="+mj-lt"/>
              <a:buAutoNum type="arabicPeriod"/>
            </a:pPr>
            <a:r>
              <a:rPr lang="en-US" b="1" dirty="0"/>
              <a:t>Fuzzy Regions vs. Points</a:t>
            </a:r>
            <a:endParaRPr lang="en-US" dirty="0"/>
          </a:p>
          <a:p>
            <a:pPr marL="742950" lvl="1" indent="-285750">
              <a:buFont typeface="+mj-lt"/>
              <a:buAutoNum type="arabicPeriod"/>
            </a:pPr>
            <a:r>
              <a:rPr lang="en-US" dirty="0"/>
              <a:t>Concepts occupy </a:t>
            </a:r>
            <a:r>
              <a:rPr lang="en-US" b="1" dirty="0"/>
              <a:t>graded, convex regions</a:t>
            </a:r>
            <a:r>
              <a:rPr lang="en-US" dirty="0"/>
              <a:t> (Rosch’s prototypes), not single vectors</a:t>
            </a:r>
          </a:p>
          <a:p>
            <a:endParaRPr lang="en-US" dirty="0"/>
          </a:p>
        </p:txBody>
      </p:sp>
    </p:spTree>
    <p:extLst>
      <p:ext uri="{BB962C8B-B14F-4D97-AF65-F5344CB8AC3E}">
        <p14:creationId xmlns:p14="http://schemas.microsoft.com/office/powerpoint/2010/main" val="34582722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67D81F-50EE-8187-87F6-C29CE457B9B0}"/>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926A1465-E099-0D8A-DBED-7522220FFC4C}"/>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6AE469CE-D32E-B239-60A9-453303F25219}"/>
              </a:ext>
            </a:extLst>
          </p:cNvPr>
          <p:cNvPicPr>
            <a:picLocks noChangeAspect="1"/>
          </p:cNvPicPr>
          <p:nvPr/>
        </p:nvPicPr>
        <p:blipFill>
          <a:blip r:embed="rId2"/>
          <a:stretch>
            <a:fillRect/>
          </a:stretch>
        </p:blipFill>
        <p:spPr>
          <a:xfrm>
            <a:off x="3234055" y="68791"/>
            <a:ext cx="7106642" cy="6611273"/>
          </a:xfrm>
          <a:prstGeom prst="rect">
            <a:avLst/>
          </a:prstGeom>
        </p:spPr>
      </p:pic>
    </p:spTree>
    <p:extLst>
      <p:ext uri="{BB962C8B-B14F-4D97-AF65-F5344CB8AC3E}">
        <p14:creationId xmlns:p14="http://schemas.microsoft.com/office/powerpoint/2010/main" val="7256371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B42BE9-4DD7-6716-DCEE-DAF8C529F9C2}"/>
              </a:ext>
            </a:extLst>
          </p:cNvPr>
          <p:cNvSpPr>
            <a:spLocks noGrp="1"/>
          </p:cNvSpPr>
          <p:nvPr>
            <p:ph type="title"/>
          </p:nvPr>
        </p:nvSpPr>
        <p:spPr/>
        <p:txBody>
          <a:bodyPr>
            <a:normAutofit/>
          </a:bodyPr>
          <a:lstStyle/>
          <a:p>
            <a:r>
              <a:rPr lang="en-US" dirty="0"/>
              <a:t>LLMs for CSS Concept Coding (Ziems et al. 2024)</a:t>
            </a:r>
          </a:p>
        </p:txBody>
      </p:sp>
      <p:sp>
        <p:nvSpPr>
          <p:cNvPr id="3" name="Content Placeholder 2">
            <a:extLst>
              <a:ext uri="{FF2B5EF4-FFF2-40B4-BE49-F238E27FC236}">
                <a16:creationId xmlns:a16="http://schemas.microsoft.com/office/drawing/2014/main" id="{CAD2010E-0AE3-B32C-DA26-AEC5484C9860}"/>
              </a:ext>
            </a:extLst>
          </p:cNvPr>
          <p:cNvSpPr>
            <a:spLocks noGrp="1"/>
          </p:cNvSpPr>
          <p:nvPr>
            <p:ph idx="1"/>
          </p:nvPr>
        </p:nvSpPr>
        <p:spPr>
          <a:xfrm>
            <a:off x="805542" y="1481667"/>
            <a:ext cx="10515600" cy="4695296"/>
          </a:xfrm>
        </p:spPr>
        <p:txBody>
          <a:bodyPr>
            <a:noAutofit/>
          </a:bodyPr>
          <a:lstStyle/>
          <a:p>
            <a:pPr>
              <a:buFont typeface="Arial" panose="020B0604020202020204" pitchFamily="34" charset="0"/>
              <a:buChar char="•"/>
            </a:pPr>
            <a:r>
              <a:rPr lang="en-US" sz="2400" b="1" dirty="0"/>
              <a:t>Context:</a:t>
            </a:r>
            <a:r>
              <a:rPr lang="en-US" sz="2400" dirty="0"/>
              <a:t> They explore using LLMs as tools in Computational Social Science (CSS) to do tasks that normally require human-coded data. Specifically, can LLMs </a:t>
            </a:r>
            <a:r>
              <a:rPr lang="en-US" sz="2400" b="1" dirty="0"/>
              <a:t>zero-shot</a:t>
            </a:r>
            <a:r>
              <a:rPr lang="en-US" sz="2400" dirty="0"/>
              <a:t> classify and explain social phenomena (like persuasiveness, ideology, etc.)?</a:t>
            </a:r>
          </a:p>
          <a:p>
            <a:pPr>
              <a:buFont typeface="Arial" panose="020B0604020202020204" pitchFamily="34" charset="0"/>
              <a:buChar char="•"/>
            </a:pPr>
            <a:r>
              <a:rPr lang="en-US" sz="2400" b="1" dirty="0"/>
              <a:t>Scope:</a:t>
            </a:r>
            <a:r>
              <a:rPr lang="en-US" sz="2400" dirty="0"/>
              <a:t> Evaluated 13 LLMs (open-source and API models) on </a:t>
            </a:r>
            <a:r>
              <a:rPr lang="en-US" sz="2400" b="1" dirty="0"/>
              <a:t>25 CSS tasks</a:t>
            </a:r>
            <a:r>
              <a:rPr lang="en-US" sz="2400" dirty="0"/>
              <a:t> across domains – politics, sociology, psychology, etc.. Tasks include: sentiment classification, hate speech detection, stance detection, persuasion techniques, event extraction, semantic change, etc. They cover both </a:t>
            </a:r>
            <a:r>
              <a:rPr lang="en-US" sz="2400" b="1" dirty="0"/>
              <a:t>taxonomic labeling tasks</a:t>
            </a:r>
            <a:r>
              <a:rPr lang="en-US" sz="2400" dirty="0"/>
              <a:t> (classification) and </a:t>
            </a:r>
            <a:r>
              <a:rPr lang="en-US" sz="2400" b="1" dirty="0"/>
              <a:t>free-form coding tasks</a:t>
            </a:r>
            <a:r>
              <a:rPr lang="en-US" sz="2400" dirty="0"/>
              <a:t> (generative explanations).</a:t>
            </a:r>
          </a:p>
        </p:txBody>
      </p:sp>
    </p:spTree>
    <p:extLst>
      <p:ext uri="{BB962C8B-B14F-4D97-AF65-F5344CB8AC3E}">
        <p14:creationId xmlns:p14="http://schemas.microsoft.com/office/powerpoint/2010/main" val="32477522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D2F0E3-B79B-7ABC-7D2D-9F1A9E406F7F}"/>
              </a:ext>
            </a:extLst>
          </p:cNvPr>
          <p:cNvSpPr>
            <a:spLocks noGrp="1"/>
          </p:cNvSpPr>
          <p:nvPr>
            <p:ph type="title"/>
          </p:nvPr>
        </p:nvSpPr>
        <p:spPr/>
        <p:txBody>
          <a:bodyPr/>
          <a:lstStyle/>
          <a:p>
            <a:r>
              <a:rPr lang="en-US" dirty="0"/>
              <a:t>(Continued)</a:t>
            </a:r>
          </a:p>
        </p:txBody>
      </p:sp>
      <p:sp>
        <p:nvSpPr>
          <p:cNvPr id="3" name="Content Placeholder 2">
            <a:extLst>
              <a:ext uri="{FF2B5EF4-FFF2-40B4-BE49-F238E27FC236}">
                <a16:creationId xmlns:a16="http://schemas.microsoft.com/office/drawing/2014/main" id="{A6ABF6AA-ABA3-588B-6481-3E56EFE0B786}"/>
              </a:ext>
            </a:extLst>
          </p:cNvPr>
          <p:cNvSpPr>
            <a:spLocks noGrp="1"/>
          </p:cNvSpPr>
          <p:nvPr>
            <p:ph idx="1"/>
          </p:nvPr>
        </p:nvSpPr>
        <p:spPr/>
        <p:txBody>
          <a:bodyPr/>
          <a:lstStyle/>
          <a:p>
            <a:pPr>
              <a:buFont typeface="Arial" panose="020B0604020202020204" pitchFamily="34" charset="0"/>
              <a:buChar char="•"/>
            </a:pPr>
            <a:r>
              <a:rPr lang="en-US" sz="2800" b="1" dirty="0"/>
              <a:t>Approach:</a:t>
            </a:r>
            <a:r>
              <a:rPr lang="en-US" sz="2800" dirty="0"/>
              <a:t> Developed prompting best practices and an evaluation pipeline. All tasks are done </a:t>
            </a:r>
            <a:r>
              <a:rPr lang="en-US" sz="2800" i="1" dirty="0"/>
              <a:t>zero-shot</a:t>
            </a:r>
            <a:r>
              <a:rPr lang="en-US" sz="2800" dirty="0"/>
              <a:t> (no fine-tuning on task-specific data). For classification tasks, the model must choose a label; for generation tasks, it must produce an explanatory text.</a:t>
            </a:r>
          </a:p>
          <a:p>
            <a:pPr>
              <a:buFont typeface="Arial" panose="020B0604020202020204" pitchFamily="34" charset="0"/>
              <a:buChar char="•"/>
            </a:pPr>
            <a:endParaRPr lang="en-US" sz="2800" b="1" dirty="0"/>
          </a:p>
          <a:p>
            <a:pPr>
              <a:buFont typeface="Arial" panose="020B0604020202020204" pitchFamily="34" charset="0"/>
              <a:buChar char="•"/>
            </a:pPr>
            <a:r>
              <a:rPr lang="en-US" sz="2800" b="1" dirty="0"/>
              <a:t>Goal:</a:t>
            </a:r>
            <a:r>
              <a:rPr lang="en-US" sz="2800" dirty="0"/>
              <a:t> Understand if and how LLMs can augment or replace parts of the social science research pipeline: can they serve as reliable annotators? Do they generalize across domains? How do they compare to traditional supervised models and human annotators?</a:t>
            </a:r>
          </a:p>
          <a:p>
            <a:endParaRPr lang="en-US" sz="2800" dirty="0"/>
          </a:p>
          <a:p>
            <a:endParaRPr lang="en-US" dirty="0"/>
          </a:p>
        </p:txBody>
      </p:sp>
    </p:spTree>
    <p:extLst>
      <p:ext uri="{BB962C8B-B14F-4D97-AF65-F5344CB8AC3E}">
        <p14:creationId xmlns:p14="http://schemas.microsoft.com/office/powerpoint/2010/main" val="1733122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E925F-0577-DD64-55AB-5BD32AA8C19F}"/>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E2F0492-C562-6EB7-D462-83AB2597031F}"/>
              </a:ext>
            </a:extLst>
          </p:cNvPr>
          <p:cNvSpPr>
            <a:spLocks noGrp="1"/>
          </p:cNvSpPr>
          <p:nvPr>
            <p:ph idx="1"/>
          </p:nvPr>
        </p:nvSpPr>
        <p:spPr/>
        <p:txBody>
          <a:bodyPr/>
          <a:lstStyle/>
          <a:p>
            <a:endParaRPr lang="en-US"/>
          </a:p>
        </p:txBody>
      </p:sp>
      <p:pic>
        <p:nvPicPr>
          <p:cNvPr id="9218" name="Picture 2" descr="Refer to caption">
            <a:extLst>
              <a:ext uri="{FF2B5EF4-FFF2-40B4-BE49-F238E27FC236}">
                <a16:creationId xmlns:a16="http://schemas.microsoft.com/office/drawing/2014/main" id="{1F8D8482-3298-6410-DCA1-4630A8EDCB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979037"/>
            <a:ext cx="12192000" cy="50942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499872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B5C8C0-9E03-6871-A33B-4F4C30CD313D}"/>
              </a:ext>
            </a:extLst>
          </p:cNvPr>
          <p:cNvSpPr>
            <a:spLocks noGrp="1"/>
          </p:cNvSpPr>
          <p:nvPr>
            <p:ph type="title"/>
          </p:nvPr>
        </p:nvSpPr>
        <p:spPr/>
        <p:txBody>
          <a:bodyPr/>
          <a:lstStyle/>
          <a:p>
            <a:r>
              <a:rPr lang="en-US" dirty="0"/>
              <a:t>Tasks and Prompting</a:t>
            </a:r>
          </a:p>
        </p:txBody>
      </p:sp>
      <p:sp>
        <p:nvSpPr>
          <p:cNvPr id="4" name="Rectangle 1">
            <a:extLst>
              <a:ext uri="{FF2B5EF4-FFF2-40B4-BE49-F238E27FC236}">
                <a16:creationId xmlns:a16="http://schemas.microsoft.com/office/drawing/2014/main" id="{70D176B1-CF79-F821-D1D2-D3FCB42E4E40}"/>
              </a:ext>
            </a:extLst>
          </p:cNvPr>
          <p:cNvSpPr>
            <a:spLocks noGrp="1" noChangeArrowheads="1"/>
          </p:cNvSpPr>
          <p:nvPr>
            <p:ph idx="1"/>
          </p:nvPr>
        </p:nvSpPr>
        <p:spPr bwMode="auto">
          <a:xfrm>
            <a:off x="838201" y="1567157"/>
            <a:ext cx="10515600" cy="4524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lnSpc>
                <a:spcPct val="100000"/>
              </a:lnSpc>
              <a:spcBef>
                <a:spcPct val="0"/>
              </a:spcBef>
              <a:spcAft>
                <a:spcPct val="0"/>
              </a:spcAft>
            </a:pPr>
            <a:r>
              <a:rPr kumimoji="0" lang="en-US" altLang="en-US" sz="2400" b="1" i="0" u="none" strike="noStrike" cap="none" normalizeH="0" baseline="0" dirty="0">
                <a:ln>
                  <a:noFill/>
                </a:ln>
                <a:solidFill>
                  <a:schemeClr val="tx1"/>
                </a:solidFill>
                <a:effectLst/>
              </a:rPr>
              <a:t>Zero-shot prompt formatting:</a:t>
            </a:r>
            <a:r>
              <a:rPr kumimoji="0" lang="en-US" altLang="en-US" sz="2400" b="0" i="0" u="none" strike="noStrike" cap="none" normalizeH="0" baseline="0" dirty="0">
                <a:ln>
                  <a:noFill/>
                </a:ln>
                <a:solidFill>
                  <a:schemeClr val="tx1"/>
                </a:solidFill>
                <a:effectLst/>
              </a:rPr>
              <a:t> They crafted prompts for each task. Usually this involved a short instruction and possible outputs. </a:t>
            </a:r>
            <a:r>
              <a:rPr kumimoji="0" lang="en-US" altLang="en-US" sz="2400" b="0" i="1" u="none" strike="noStrike" cap="none" normalizeH="0" baseline="0" dirty="0">
                <a:ln>
                  <a:noFill/>
                </a:ln>
                <a:solidFill>
                  <a:schemeClr val="tx1"/>
                </a:solidFill>
                <a:effectLst/>
              </a:rPr>
              <a:t>Example prompt (political leaning task)</a:t>
            </a:r>
            <a:r>
              <a:rPr kumimoji="0" lang="en-US" altLang="en-US" sz="2400" b="0" i="0" u="none" strike="noStrike" cap="none" normalizeH="0" baseline="0" dirty="0">
                <a:ln>
                  <a:noFill/>
                </a:ln>
                <a:solidFill>
                  <a:schemeClr val="tx1"/>
                </a:solidFill>
                <a:effectLst/>
              </a:rPr>
              <a:t>: </a:t>
            </a:r>
            <a:r>
              <a:rPr kumimoji="0" lang="en-US" altLang="en-US" sz="2400" b="0" i="1" u="none" strike="noStrike" cap="none" normalizeH="0" baseline="0" dirty="0">
                <a:ln>
                  <a:noFill/>
                </a:ln>
                <a:solidFill>
                  <a:schemeClr val="tx1"/>
                </a:solidFill>
                <a:effectLst/>
              </a:rPr>
              <a:t>“Which of the following leanings would a political scientist say that the above article has?</a:t>
            </a:r>
            <a:br>
              <a:rPr kumimoji="0" lang="en-US" altLang="en-US" sz="2400" b="0" i="1" u="none" strike="noStrike" cap="none" normalizeH="0" baseline="0" dirty="0">
                <a:ln>
                  <a:noFill/>
                </a:ln>
                <a:solidFill>
                  <a:schemeClr val="tx1"/>
                </a:solidFill>
                <a:effectLst/>
              </a:rPr>
            </a:br>
            <a:r>
              <a:rPr kumimoji="0" lang="en-US" altLang="en-US" sz="2400" b="0" i="1" u="none" strike="noStrike" cap="none" normalizeH="0" baseline="0" dirty="0">
                <a:ln>
                  <a:noFill/>
                </a:ln>
                <a:solidFill>
                  <a:schemeClr val="tx1"/>
                </a:solidFill>
                <a:effectLst/>
              </a:rPr>
              <a:t>A: Liberal</a:t>
            </a:r>
            <a:br>
              <a:rPr kumimoji="0" lang="en-US" altLang="en-US" sz="2400" b="0" i="1" u="none" strike="noStrike" cap="none" normalizeH="0" baseline="0" dirty="0">
                <a:ln>
                  <a:noFill/>
                </a:ln>
                <a:solidFill>
                  <a:schemeClr val="tx1"/>
                </a:solidFill>
                <a:effectLst/>
              </a:rPr>
            </a:br>
            <a:r>
              <a:rPr kumimoji="0" lang="en-US" altLang="en-US" sz="2400" b="0" i="1" u="none" strike="noStrike" cap="none" normalizeH="0" baseline="0" dirty="0">
                <a:ln>
                  <a:noFill/>
                </a:ln>
                <a:solidFill>
                  <a:schemeClr val="tx1"/>
                </a:solidFill>
                <a:effectLst/>
              </a:rPr>
              <a:t>B: Conservative</a:t>
            </a:r>
            <a:br>
              <a:rPr kumimoji="0" lang="en-US" altLang="en-US" sz="2400" b="0" i="1" u="none" strike="noStrike" cap="none" normalizeH="0" baseline="0" dirty="0">
                <a:ln>
                  <a:noFill/>
                </a:ln>
                <a:solidFill>
                  <a:schemeClr val="tx1"/>
                </a:solidFill>
                <a:effectLst/>
              </a:rPr>
            </a:br>
            <a:r>
              <a:rPr kumimoji="0" lang="en-US" altLang="en-US" sz="2400" b="0" i="1" u="none" strike="noStrike" cap="none" normalizeH="0" baseline="0" dirty="0">
                <a:ln>
                  <a:noFill/>
                </a:ln>
                <a:solidFill>
                  <a:schemeClr val="tx1"/>
                </a:solidFill>
                <a:effectLst/>
              </a:rPr>
              <a:t>C: Neutral”</a:t>
            </a:r>
            <a:r>
              <a:rPr kumimoji="0" lang="en-US" altLang="en-US" sz="2400" b="0" i="0" u="none" strike="noStrike" cap="none" normalizeH="0" baseline="0" dirty="0">
                <a:ln>
                  <a:noFill/>
                </a:ln>
                <a:solidFill>
                  <a:schemeClr val="tx1"/>
                </a:solidFill>
                <a:effectLst/>
              </a:rPr>
              <a:t>, then provide the article text, then ask the model to choose.</a:t>
            </a:r>
          </a:p>
          <a:p>
            <a:pPr eaLnBrk="0" fontAlgn="base" hangingPunct="0">
              <a:lnSpc>
                <a:spcPct val="100000"/>
              </a:lnSpc>
              <a:spcBef>
                <a:spcPct val="0"/>
              </a:spcBef>
              <a:spcAft>
                <a:spcPct val="0"/>
              </a:spcAft>
            </a:pPr>
            <a:endParaRPr kumimoji="0" lang="en-US" altLang="en-US" sz="2400" b="0" i="0" u="none" strike="noStrike" cap="none" normalizeH="0" baseline="0" dirty="0">
              <a:ln>
                <a:noFill/>
              </a:ln>
              <a:solidFill>
                <a:schemeClr val="tx1"/>
              </a:solidFill>
              <a:effectLst/>
            </a:endParaRPr>
          </a:p>
          <a:p>
            <a:pPr eaLnBrk="0" fontAlgn="base" hangingPunct="0">
              <a:lnSpc>
                <a:spcPct val="100000"/>
              </a:lnSpc>
              <a:spcBef>
                <a:spcPct val="0"/>
              </a:spcBef>
              <a:spcAft>
                <a:spcPct val="0"/>
              </a:spcAft>
            </a:pPr>
            <a:r>
              <a:rPr kumimoji="0" lang="en-US" altLang="en-US" sz="2400" b="0" i="0" u="none" strike="noStrike" cap="none" normalizeH="0" baseline="0" dirty="0">
                <a:ln>
                  <a:noFill/>
                </a:ln>
                <a:solidFill>
                  <a:schemeClr val="tx1"/>
                </a:solidFill>
                <a:effectLst/>
              </a:rPr>
              <a:t>For generative tasks, prompts might say: </a:t>
            </a:r>
            <a:r>
              <a:rPr kumimoji="0" lang="en-US" altLang="en-US" sz="2400" b="0" i="1" u="none" strike="noStrike" cap="none" normalizeH="0" baseline="0" dirty="0">
                <a:ln>
                  <a:noFill/>
                </a:ln>
                <a:solidFill>
                  <a:schemeClr val="tx1"/>
                </a:solidFill>
                <a:effectLst/>
              </a:rPr>
              <a:t>“Explain why the following tweet could be offensive”</a:t>
            </a:r>
            <a:r>
              <a:rPr kumimoji="0" lang="en-US" altLang="en-US" sz="2400" b="0" i="0" u="none" strike="noStrike" cap="none" normalizeH="0" baseline="0" dirty="0">
                <a:ln>
                  <a:noFill/>
                </a:ln>
                <a:solidFill>
                  <a:schemeClr val="tx1"/>
                </a:solidFill>
                <a:effectLst/>
              </a:rPr>
              <a:t> or </a:t>
            </a:r>
            <a:r>
              <a:rPr kumimoji="0" lang="en-US" altLang="en-US" sz="2400" b="0" i="1" u="none" strike="noStrike" cap="none" normalizeH="0" baseline="0" dirty="0">
                <a:ln>
                  <a:noFill/>
                </a:ln>
                <a:solidFill>
                  <a:schemeClr val="tx1"/>
                </a:solidFill>
                <a:effectLst/>
              </a:rPr>
              <a:t>“Reframe the statement in a positive way.”</a:t>
            </a:r>
            <a:r>
              <a:rPr kumimoji="0" lang="en-US" altLang="en-US" sz="2400" b="0" i="0" u="none" strike="noStrike" cap="none" normalizeH="0" baseline="0" dirty="0">
                <a:ln>
                  <a:noFill/>
                </a:ln>
                <a:solidFill>
                  <a:schemeClr val="tx1"/>
                </a:solidFill>
                <a:effectLst/>
              </a:rPr>
              <a:t> The prompt style was standardized as much as possible across models.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400" b="0" i="0" u="none" strike="noStrike" cap="none" normalizeH="0" baseline="0" dirty="0">
              <a:ln>
                <a:noFill/>
              </a:ln>
              <a:solidFill>
                <a:schemeClr val="tx1"/>
              </a:solidFill>
              <a:effectLst/>
            </a:endParaRPr>
          </a:p>
        </p:txBody>
      </p:sp>
    </p:spTree>
    <p:extLst>
      <p:ext uri="{BB962C8B-B14F-4D97-AF65-F5344CB8AC3E}">
        <p14:creationId xmlns:p14="http://schemas.microsoft.com/office/powerpoint/2010/main" val="16809775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879F08-FD02-2A32-E343-F8892A4F43D8}"/>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D8D2803-EAA3-738E-3D55-C3B7BB00BA1C}"/>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6E0DB839-7FBA-B0F9-9450-13F620EA6A38}"/>
              </a:ext>
            </a:extLst>
          </p:cNvPr>
          <p:cNvPicPr>
            <a:picLocks noChangeAspect="1"/>
          </p:cNvPicPr>
          <p:nvPr/>
        </p:nvPicPr>
        <p:blipFill>
          <a:blip r:embed="rId2"/>
          <a:stretch>
            <a:fillRect/>
          </a:stretch>
        </p:blipFill>
        <p:spPr>
          <a:xfrm>
            <a:off x="1742133" y="446908"/>
            <a:ext cx="8507012" cy="5496692"/>
          </a:xfrm>
          <a:prstGeom prst="rect">
            <a:avLst/>
          </a:prstGeom>
        </p:spPr>
      </p:pic>
    </p:spTree>
    <p:extLst>
      <p:ext uri="{BB962C8B-B14F-4D97-AF65-F5344CB8AC3E}">
        <p14:creationId xmlns:p14="http://schemas.microsoft.com/office/powerpoint/2010/main" val="15742589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B83C55-6B7F-E590-8D89-DB61C5A1C798}"/>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912E6CD1-74CB-085C-CB95-339AE3BF40D9}"/>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3A90E6A9-5A21-FEC4-4034-BC35CF56EDFE}"/>
              </a:ext>
            </a:extLst>
          </p:cNvPr>
          <p:cNvPicPr>
            <a:picLocks noChangeAspect="1"/>
          </p:cNvPicPr>
          <p:nvPr/>
        </p:nvPicPr>
        <p:blipFill>
          <a:blip r:embed="rId2"/>
          <a:stretch>
            <a:fillRect/>
          </a:stretch>
        </p:blipFill>
        <p:spPr>
          <a:xfrm>
            <a:off x="1766283" y="1481667"/>
            <a:ext cx="8659433" cy="4391638"/>
          </a:xfrm>
          <a:prstGeom prst="rect">
            <a:avLst/>
          </a:prstGeom>
        </p:spPr>
      </p:pic>
    </p:spTree>
    <p:extLst>
      <p:ext uri="{BB962C8B-B14F-4D97-AF65-F5344CB8AC3E}">
        <p14:creationId xmlns:p14="http://schemas.microsoft.com/office/powerpoint/2010/main" val="29986247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55DF87-5691-A746-C1F3-CD723028163D}"/>
              </a:ext>
            </a:extLst>
          </p:cNvPr>
          <p:cNvSpPr>
            <a:spLocks noGrp="1"/>
          </p:cNvSpPr>
          <p:nvPr>
            <p:ph type="title"/>
          </p:nvPr>
        </p:nvSpPr>
        <p:spPr/>
        <p:txBody>
          <a:bodyPr/>
          <a:lstStyle/>
          <a:p>
            <a:r>
              <a:rPr lang="en-US" dirty="0"/>
              <a:t>Thus Far</a:t>
            </a:r>
          </a:p>
        </p:txBody>
      </p:sp>
      <p:sp>
        <p:nvSpPr>
          <p:cNvPr id="5" name="Rectangle 2">
            <a:extLst>
              <a:ext uri="{FF2B5EF4-FFF2-40B4-BE49-F238E27FC236}">
                <a16:creationId xmlns:a16="http://schemas.microsoft.com/office/drawing/2014/main" id="{C27586AB-DC69-6B6D-890E-BB211D60F1B9}"/>
              </a:ext>
            </a:extLst>
          </p:cNvPr>
          <p:cNvSpPr>
            <a:spLocks noGrp="1" noChangeArrowheads="1"/>
          </p:cNvSpPr>
          <p:nvPr>
            <p:ph idx="1"/>
          </p:nvPr>
        </p:nvSpPr>
        <p:spPr bwMode="auto">
          <a:xfrm>
            <a:off x="659743" y="2275150"/>
            <a:ext cx="10694057" cy="34163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lnSpc>
                <a:spcPct val="100000"/>
              </a:lnSpc>
              <a:spcBef>
                <a:spcPct val="0"/>
              </a:spcBef>
              <a:spcAft>
                <a:spcPct val="0"/>
              </a:spcAft>
            </a:pPr>
            <a:r>
              <a:rPr kumimoji="0" lang="en-US" altLang="en-US" sz="2400" b="1" i="0" u="none" strike="noStrike" cap="none" normalizeH="0" baseline="0" dirty="0">
                <a:ln>
                  <a:noFill/>
                </a:ln>
                <a:solidFill>
                  <a:schemeClr val="tx1"/>
                </a:solidFill>
                <a:effectLst/>
              </a:rPr>
              <a:t>Large Language Models (LLMs): </a:t>
            </a:r>
            <a:r>
              <a:rPr kumimoji="0" lang="en-US" altLang="en-US" sz="2400" i="0" u="none" strike="noStrike" cap="none" normalizeH="0" baseline="0" dirty="0">
                <a:ln>
                  <a:noFill/>
                </a:ln>
                <a:solidFill>
                  <a:schemeClr val="tx1"/>
                </a:solidFill>
                <a:effectLst/>
              </a:rPr>
              <a:t>Deep dive into architecture to understand what kind of patterns they are learning</a:t>
            </a:r>
            <a:endParaRPr kumimoji="0" lang="en-US" altLang="en-US" sz="2400" b="0" i="0" u="none" strike="noStrike" cap="none" normalizeH="0" baseline="0" dirty="0">
              <a:ln>
                <a:noFill/>
              </a:ln>
              <a:solidFill>
                <a:schemeClr val="tx1"/>
              </a:solidFill>
              <a:effectLst/>
            </a:endParaRPr>
          </a:p>
          <a:p>
            <a:pPr marL="0" indent="0" eaLnBrk="0" fontAlgn="base" hangingPunct="0">
              <a:lnSpc>
                <a:spcPct val="100000"/>
              </a:lnSpc>
              <a:spcBef>
                <a:spcPct val="0"/>
              </a:spcBef>
              <a:spcAft>
                <a:spcPct val="0"/>
              </a:spcAft>
              <a:buNone/>
            </a:pPr>
            <a:endParaRPr kumimoji="0" lang="en-US" altLang="en-US" sz="2400" b="0" i="0" u="none" strike="noStrike" cap="none" normalizeH="0" baseline="0" dirty="0">
              <a:ln>
                <a:noFill/>
              </a:ln>
              <a:solidFill>
                <a:schemeClr val="tx1"/>
              </a:solidFill>
              <a:effectLst/>
            </a:endParaRPr>
          </a:p>
          <a:p>
            <a:pPr eaLnBrk="0" fontAlgn="base" hangingPunct="0">
              <a:lnSpc>
                <a:spcPct val="100000"/>
              </a:lnSpc>
              <a:spcBef>
                <a:spcPct val="0"/>
              </a:spcBef>
              <a:spcAft>
                <a:spcPct val="0"/>
              </a:spcAft>
            </a:pPr>
            <a:r>
              <a:rPr kumimoji="0" lang="en-US" altLang="en-US" sz="2400" b="0" i="0" u="none" strike="noStrike" cap="none" normalizeH="0" baseline="0" dirty="0">
                <a:ln>
                  <a:noFill/>
                </a:ln>
                <a:solidFill>
                  <a:schemeClr val="tx1"/>
                </a:solidFill>
                <a:effectLst/>
              </a:rPr>
              <a:t>In qualitative research, LLMs can assist coding in two main ways: </a:t>
            </a:r>
            <a:r>
              <a:rPr kumimoji="0" lang="en-US" altLang="en-US" sz="2400" b="1" i="0" u="none" strike="noStrike" cap="none" normalizeH="0" baseline="0" dirty="0">
                <a:ln>
                  <a:noFill/>
                </a:ln>
                <a:solidFill>
                  <a:schemeClr val="tx1"/>
                </a:solidFill>
                <a:effectLst/>
              </a:rPr>
              <a:t>inductive</a:t>
            </a:r>
            <a:r>
              <a:rPr kumimoji="0" lang="en-US" altLang="en-US" sz="2400" b="0" i="0" u="none" strike="noStrike" cap="none" normalizeH="0" baseline="0" dirty="0">
                <a:ln>
                  <a:noFill/>
                </a:ln>
                <a:solidFill>
                  <a:schemeClr val="tx1"/>
                </a:solidFill>
                <a:effectLst/>
              </a:rPr>
              <a:t> (bottom-up, deriving codes from data) and </a:t>
            </a:r>
            <a:r>
              <a:rPr kumimoji="0" lang="en-US" altLang="en-US" sz="2400" b="1" i="0" u="none" strike="noStrike" cap="none" normalizeH="0" baseline="0" dirty="0">
                <a:ln>
                  <a:noFill/>
                </a:ln>
                <a:solidFill>
                  <a:schemeClr val="tx1"/>
                </a:solidFill>
                <a:effectLst/>
              </a:rPr>
              <a:t>deductive</a:t>
            </a:r>
            <a:r>
              <a:rPr kumimoji="0" lang="en-US" altLang="en-US" sz="2400" b="0" i="0" u="none" strike="noStrike" cap="none" normalizeH="0" baseline="0" dirty="0">
                <a:ln>
                  <a:noFill/>
                </a:ln>
                <a:solidFill>
                  <a:schemeClr val="tx1"/>
                </a:solidFill>
                <a:effectLst/>
              </a:rPr>
              <a:t> (top-down, applying predefined codes). </a:t>
            </a:r>
          </a:p>
          <a:p>
            <a:pPr eaLnBrk="0" fontAlgn="base" hangingPunct="0">
              <a:lnSpc>
                <a:spcPct val="100000"/>
              </a:lnSpc>
              <a:spcBef>
                <a:spcPct val="0"/>
              </a:spcBef>
              <a:spcAft>
                <a:spcPct val="0"/>
              </a:spcAft>
            </a:pPr>
            <a:endParaRPr kumimoji="0" lang="en-US" altLang="en-US" sz="2400" b="0" i="0" u="none" strike="noStrike" cap="none" normalizeH="0" baseline="0" dirty="0">
              <a:ln>
                <a:noFill/>
              </a:ln>
              <a:solidFill>
                <a:schemeClr val="tx1"/>
              </a:solidFill>
              <a:effectLst/>
            </a:endParaRPr>
          </a:p>
          <a:p>
            <a:pPr eaLnBrk="0" fontAlgn="base" hangingPunct="0">
              <a:lnSpc>
                <a:spcPct val="100000"/>
              </a:lnSpc>
              <a:spcBef>
                <a:spcPct val="0"/>
              </a:spcBef>
              <a:spcAft>
                <a:spcPct val="0"/>
              </a:spcAft>
            </a:pPr>
            <a:r>
              <a:rPr kumimoji="0" lang="en-US" altLang="en-US" sz="2400" b="0" i="0" u="none" strike="noStrike" cap="none" normalizeH="0" baseline="0" dirty="0">
                <a:ln>
                  <a:noFill/>
                </a:ln>
                <a:solidFill>
                  <a:schemeClr val="tx1"/>
                </a:solidFill>
                <a:effectLst/>
              </a:rPr>
              <a:t>We also discussed initial strategies for evaluating LLM outputs, noting that careful validation is needed when using these models for research.</a:t>
            </a:r>
          </a:p>
        </p:txBody>
      </p:sp>
    </p:spTree>
    <p:extLst>
      <p:ext uri="{BB962C8B-B14F-4D97-AF65-F5344CB8AC3E}">
        <p14:creationId xmlns:p14="http://schemas.microsoft.com/office/powerpoint/2010/main" val="36128485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BED9E1-7D4A-2BC7-3005-B1383127584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B900072A-8937-C136-0B77-3465ED15B4AE}"/>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19D18198-3E4B-1929-2A7C-5576807F72C8}"/>
              </a:ext>
            </a:extLst>
          </p:cNvPr>
          <p:cNvPicPr>
            <a:picLocks noChangeAspect="1"/>
          </p:cNvPicPr>
          <p:nvPr/>
        </p:nvPicPr>
        <p:blipFill>
          <a:blip r:embed="rId2"/>
          <a:stretch>
            <a:fillRect/>
          </a:stretch>
        </p:blipFill>
        <p:spPr>
          <a:xfrm>
            <a:off x="1861546" y="1618945"/>
            <a:ext cx="8468907" cy="4382112"/>
          </a:xfrm>
          <a:prstGeom prst="rect">
            <a:avLst/>
          </a:prstGeom>
        </p:spPr>
      </p:pic>
    </p:spTree>
    <p:extLst>
      <p:ext uri="{BB962C8B-B14F-4D97-AF65-F5344CB8AC3E}">
        <p14:creationId xmlns:p14="http://schemas.microsoft.com/office/powerpoint/2010/main" val="211746964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F1C521-1BB6-D244-AC69-0893574CF5C1}"/>
              </a:ext>
            </a:extLst>
          </p:cNvPr>
          <p:cNvSpPr>
            <a:spLocks noGrp="1"/>
          </p:cNvSpPr>
          <p:nvPr>
            <p:ph type="title"/>
          </p:nvPr>
        </p:nvSpPr>
        <p:spPr/>
        <p:txBody>
          <a:bodyPr>
            <a:normAutofit/>
          </a:bodyPr>
          <a:lstStyle/>
          <a:p>
            <a:r>
              <a:rPr lang="en-US" dirty="0"/>
              <a:t>Results – Classification (Deductive Labeling) Performance</a:t>
            </a:r>
          </a:p>
        </p:txBody>
      </p:sp>
      <p:sp>
        <p:nvSpPr>
          <p:cNvPr id="3" name="Content Placeholder 2">
            <a:extLst>
              <a:ext uri="{FF2B5EF4-FFF2-40B4-BE49-F238E27FC236}">
                <a16:creationId xmlns:a16="http://schemas.microsoft.com/office/drawing/2014/main" id="{3C9623F9-52AB-986D-D643-F05E451072E5}"/>
              </a:ext>
            </a:extLst>
          </p:cNvPr>
          <p:cNvSpPr>
            <a:spLocks noGrp="1"/>
          </p:cNvSpPr>
          <p:nvPr>
            <p:ph idx="1"/>
          </p:nvPr>
        </p:nvSpPr>
        <p:spPr/>
        <p:txBody>
          <a:bodyPr>
            <a:normAutofit fontScale="92500" lnSpcReduction="10000"/>
          </a:bodyPr>
          <a:lstStyle/>
          <a:p>
            <a:pPr>
              <a:buFont typeface="Arial" panose="020B0604020202020204" pitchFamily="34" charset="0"/>
              <a:buChar char="•"/>
            </a:pPr>
            <a:r>
              <a:rPr lang="en-US" dirty="0"/>
              <a:t>On </a:t>
            </a:r>
            <a:r>
              <a:rPr lang="en-US" b="1" dirty="0"/>
              <a:t>taxonomic labeling tasks</a:t>
            </a:r>
            <a:r>
              <a:rPr lang="en-US" dirty="0"/>
              <a:t> (classification with predefined categories), zero-shot LLMs achieved moderate success but generally </a:t>
            </a:r>
            <a:r>
              <a:rPr lang="en-US" b="1" dirty="0"/>
              <a:t>did not outperform fine-tuned specialist models</a:t>
            </a:r>
            <a:r>
              <a:rPr lang="en-US" dirty="0"/>
              <a:t>.</a:t>
            </a:r>
          </a:p>
          <a:p>
            <a:pPr>
              <a:buFont typeface="Arial" panose="020B0604020202020204" pitchFamily="34" charset="0"/>
              <a:buChar char="•"/>
            </a:pPr>
            <a:r>
              <a:rPr lang="en-US" dirty="0"/>
              <a:t>For example, across tasks like ideology detection, hate speech classification, etc., the best zero-shot LLM’s accuracy/F1 was usually a bit lower than a supervised model trained on that task. The paper notes zero-shot results </a:t>
            </a:r>
            <a:r>
              <a:rPr lang="en-US" i="1" dirty="0"/>
              <a:t>“rarely exceed the carefully-tuned supervised </a:t>
            </a:r>
            <a:r>
              <a:rPr lang="en-US" i="1" dirty="0" err="1"/>
              <a:t>RoBERTa</a:t>
            </a:r>
            <a:r>
              <a:rPr lang="en-US" i="1" dirty="0"/>
              <a:t> baselines”</a:t>
            </a:r>
            <a:r>
              <a:rPr lang="en-US" dirty="0"/>
              <a:t>.</a:t>
            </a:r>
          </a:p>
          <a:p>
            <a:pPr>
              <a:buFont typeface="Arial" panose="020B0604020202020204" pitchFamily="34" charset="0"/>
              <a:buChar char="•"/>
            </a:pPr>
            <a:r>
              <a:rPr lang="en-US" dirty="0"/>
              <a:t>However, LLMs often reached </a:t>
            </a:r>
            <a:r>
              <a:rPr lang="en-US" b="1" dirty="0"/>
              <a:t>fair agreement with human labels</a:t>
            </a:r>
            <a:r>
              <a:rPr lang="en-US" dirty="0"/>
              <a:t>. In many cases, GPT-3.5’s predictions aligned with human annotations reasonably well (far better than chance, though not perfect). This suggests LLMs know a lot about these categories, just not consistently enough to beat dedicated models.</a:t>
            </a:r>
          </a:p>
          <a:p>
            <a:pPr>
              <a:buFont typeface="Arial" panose="020B0604020202020204" pitchFamily="34" charset="0"/>
              <a:buChar char="•"/>
            </a:pPr>
            <a:endParaRPr lang="en-US" dirty="0"/>
          </a:p>
          <a:p>
            <a:endParaRPr lang="en-US" dirty="0"/>
          </a:p>
        </p:txBody>
      </p:sp>
    </p:spTree>
    <p:extLst>
      <p:ext uri="{BB962C8B-B14F-4D97-AF65-F5344CB8AC3E}">
        <p14:creationId xmlns:p14="http://schemas.microsoft.com/office/powerpoint/2010/main" val="5387825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F40ADE-9384-9757-1F4C-62ADB3F24ED7}"/>
              </a:ext>
            </a:extLst>
          </p:cNvPr>
          <p:cNvSpPr>
            <a:spLocks noGrp="1"/>
          </p:cNvSpPr>
          <p:nvPr>
            <p:ph type="title"/>
          </p:nvPr>
        </p:nvSpPr>
        <p:spPr/>
        <p:txBody>
          <a:bodyPr/>
          <a:lstStyle/>
          <a:p>
            <a:r>
              <a:rPr lang="en-US" dirty="0"/>
              <a:t>Result (continued)</a:t>
            </a:r>
          </a:p>
        </p:txBody>
      </p:sp>
      <p:sp>
        <p:nvSpPr>
          <p:cNvPr id="3" name="Content Placeholder 2">
            <a:extLst>
              <a:ext uri="{FF2B5EF4-FFF2-40B4-BE49-F238E27FC236}">
                <a16:creationId xmlns:a16="http://schemas.microsoft.com/office/drawing/2014/main" id="{F943841C-A090-82C8-C11E-ED938349E9B4}"/>
              </a:ext>
            </a:extLst>
          </p:cNvPr>
          <p:cNvSpPr>
            <a:spLocks noGrp="1"/>
          </p:cNvSpPr>
          <p:nvPr>
            <p:ph idx="1"/>
          </p:nvPr>
        </p:nvSpPr>
        <p:spPr/>
        <p:txBody>
          <a:bodyPr>
            <a:normAutofit fontScale="92500" lnSpcReduction="20000"/>
          </a:bodyPr>
          <a:lstStyle/>
          <a:p>
            <a:pPr>
              <a:buFont typeface="Arial" panose="020B0604020202020204" pitchFamily="34" charset="0"/>
              <a:buChar char="•"/>
            </a:pPr>
            <a:r>
              <a:rPr lang="en-US" b="1" dirty="0"/>
              <a:t>Model size &amp; tuning mattered:</a:t>
            </a:r>
            <a:r>
              <a:rPr lang="en-US" dirty="0"/>
              <a:t> They observed larger, instruction-tuned models perform better. For instance, GPT-3.5 (175B params, with instruction fine-tuning) outperformed smaller models. </a:t>
            </a:r>
          </a:p>
          <a:p>
            <a:pPr>
              <a:buFont typeface="Arial" panose="020B0604020202020204" pitchFamily="34" charset="0"/>
              <a:buChar char="•"/>
            </a:pPr>
            <a:r>
              <a:rPr lang="en-US" b="1" dirty="0"/>
              <a:t>Error analysis:</a:t>
            </a:r>
            <a:r>
              <a:rPr lang="en-US" dirty="0"/>
              <a:t> A common error type was LLMs defaulting to overly broad or common labels instead of nuanced ones. E.g., in a bias classification task, GPT-3.5 often chose a generic label “stereotype” instead of a more specific category like “racial bias” vs “political bias,” missing finer distinctions. This hints that without fine-tuning, models may lean on general knowledge and ignore niche taxonomy differences.</a:t>
            </a:r>
          </a:p>
          <a:p>
            <a:pPr>
              <a:buFont typeface="Arial" panose="020B0604020202020204" pitchFamily="34" charset="0"/>
              <a:buChar char="•"/>
            </a:pPr>
            <a:r>
              <a:rPr lang="en-US" b="1" dirty="0"/>
              <a:t>Takeaway:</a:t>
            </a:r>
            <a:r>
              <a:rPr lang="en-US" dirty="0"/>
              <a:t> Zero-shot LLMs can replicate a lot of classification coding, but some precision is lost. They’re roughly equivalent to a decent </a:t>
            </a:r>
            <a:r>
              <a:rPr lang="en-US" dirty="0" err="1"/>
              <a:t>crowdworker</a:t>
            </a:r>
            <a:r>
              <a:rPr lang="en-US" dirty="0"/>
              <a:t> or a mid-tier model – useful for assisting, but not yet replacing a well-trained classifier or careful human coder in terms of accuracy.</a:t>
            </a:r>
          </a:p>
        </p:txBody>
      </p:sp>
    </p:spTree>
    <p:extLst>
      <p:ext uri="{BB962C8B-B14F-4D97-AF65-F5344CB8AC3E}">
        <p14:creationId xmlns:p14="http://schemas.microsoft.com/office/powerpoint/2010/main" val="4566533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80412-E787-8301-EB60-1B7018750C90}"/>
              </a:ext>
            </a:extLst>
          </p:cNvPr>
          <p:cNvSpPr>
            <a:spLocks noGrp="1"/>
          </p:cNvSpPr>
          <p:nvPr>
            <p:ph type="title"/>
          </p:nvPr>
        </p:nvSpPr>
        <p:spPr/>
        <p:txBody>
          <a:bodyPr/>
          <a:lstStyle/>
          <a:p>
            <a:r>
              <a:rPr lang="en-US" dirty="0"/>
              <a:t>Text Generation</a:t>
            </a:r>
          </a:p>
        </p:txBody>
      </p:sp>
      <p:sp>
        <p:nvSpPr>
          <p:cNvPr id="3" name="Content Placeholder 2">
            <a:extLst>
              <a:ext uri="{FF2B5EF4-FFF2-40B4-BE49-F238E27FC236}">
                <a16:creationId xmlns:a16="http://schemas.microsoft.com/office/drawing/2014/main" id="{4F9EFAB5-C7E7-CE24-9E6E-294CC365764F}"/>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AA81023A-E0CA-EF9C-A8B6-172028C5750B}"/>
              </a:ext>
            </a:extLst>
          </p:cNvPr>
          <p:cNvPicPr>
            <a:picLocks noChangeAspect="1"/>
          </p:cNvPicPr>
          <p:nvPr/>
        </p:nvPicPr>
        <p:blipFill>
          <a:blip r:embed="rId2"/>
          <a:stretch>
            <a:fillRect/>
          </a:stretch>
        </p:blipFill>
        <p:spPr>
          <a:xfrm>
            <a:off x="2561732" y="1690445"/>
            <a:ext cx="7068536" cy="3477110"/>
          </a:xfrm>
          <a:prstGeom prst="rect">
            <a:avLst/>
          </a:prstGeom>
        </p:spPr>
      </p:pic>
    </p:spTree>
    <p:extLst>
      <p:ext uri="{BB962C8B-B14F-4D97-AF65-F5344CB8AC3E}">
        <p14:creationId xmlns:p14="http://schemas.microsoft.com/office/powerpoint/2010/main" val="408509940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68E8EC-1CF1-57CA-98E9-A5AB0ED60B7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3EA8D920-0B36-2ED1-AE44-6388E3DA0353}"/>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53AB94FA-84C8-BD60-118B-5E78C811BDB1}"/>
              </a:ext>
            </a:extLst>
          </p:cNvPr>
          <p:cNvPicPr>
            <a:picLocks noChangeAspect="1"/>
          </p:cNvPicPr>
          <p:nvPr/>
        </p:nvPicPr>
        <p:blipFill>
          <a:blip r:embed="rId2"/>
          <a:stretch>
            <a:fillRect/>
          </a:stretch>
        </p:blipFill>
        <p:spPr>
          <a:xfrm>
            <a:off x="2480758" y="1290339"/>
            <a:ext cx="7230484" cy="4277322"/>
          </a:xfrm>
          <a:prstGeom prst="rect">
            <a:avLst/>
          </a:prstGeom>
        </p:spPr>
      </p:pic>
    </p:spTree>
    <p:extLst>
      <p:ext uri="{BB962C8B-B14F-4D97-AF65-F5344CB8AC3E}">
        <p14:creationId xmlns:p14="http://schemas.microsoft.com/office/powerpoint/2010/main" val="343181561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8316D4-5BB9-CB49-7DA7-C092A1C66849}"/>
              </a:ext>
            </a:extLst>
          </p:cNvPr>
          <p:cNvSpPr>
            <a:spLocks noGrp="1"/>
          </p:cNvSpPr>
          <p:nvPr>
            <p:ph type="title"/>
          </p:nvPr>
        </p:nvSpPr>
        <p:spPr/>
        <p:txBody>
          <a:bodyPr/>
          <a:lstStyle/>
          <a:p>
            <a:r>
              <a:rPr lang="en-US" dirty="0"/>
              <a:t>Generation</a:t>
            </a:r>
          </a:p>
        </p:txBody>
      </p:sp>
      <p:sp>
        <p:nvSpPr>
          <p:cNvPr id="3" name="Content Placeholder 2">
            <a:extLst>
              <a:ext uri="{FF2B5EF4-FFF2-40B4-BE49-F238E27FC236}">
                <a16:creationId xmlns:a16="http://schemas.microsoft.com/office/drawing/2014/main" id="{461A4BB5-B532-0FCA-7791-E808BBD4E765}"/>
              </a:ext>
            </a:extLst>
          </p:cNvPr>
          <p:cNvSpPr>
            <a:spLocks noGrp="1"/>
          </p:cNvSpPr>
          <p:nvPr>
            <p:ph idx="1"/>
          </p:nvPr>
        </p:nvSpPr>
        <p:spPr/>
        <p:txBody>
          <a:bodyPr>
            <a:normAutofit/>
          </a:bodyPr>
          <a:lstStyle/>
          <a:p>
            <a:r>
              <a:rPr lang="en-US" b="1" dirty="0"/>
              <a:t>Takeaway:</a:t>
            </a:r>
            <a:r>
              <a:rPr lang="en-US" dirty="0"/>
              <a:t> For tasks that require articulating a concept in natural language (why something is X, or summarizing how X is present), today’s LLMs are extremely capable. They can effectively perform inductive coding by generating narrative that captures the concept, making them useful for tasks like writing codebook descriptions, summarizing themes, or providing rationales.</a:t>
            </a:r>
          </a:p>
          <a:p>
            <a:endParaRPr lang="en-US" dirty="0"/>
          </a:p>
        </p:txBody>
      </p:sp>
    </p:spTree>
    <p:extLst>
      <p:ext uri="{BB962C8B-B14F-4D97-AF65-F5344CB8AC3E}">
        <p14:creationId xmlns:p14="http://schemas.microsoft.com/office/powerpoint/2010/main" val="399306347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ADB1D7-A602-9632-7F85-921D154DB0CC}"/>
              </a:ext>
            </a:extLst>
          </p:cNvPr>
          <p:cNvSpPr>
            <a:spLocks noGrp="1"/>
          </p:cNvSpPr>
          <p:nvPr>
            <p:ph type="title"/>
          </p:nvPr>
        </p:nvSpPr>
        <p:spPr/>
        <p:txBody>
          <a:bodyPr/>
          <a:lstStyle/>
          <a:p>
            <a:r>
              <a:rPr lang="en-US" dirty="0"/>
              <a:t>Takeaways from Ziems et al.</a:t>
            </a:r>
          </a:p>
        </p:txBody>
      </p:sp>
      <p:sp>
        <p:nvSpPr>
          <p:cNvPr id="3" name="Content Placeholder 2">
            <a:extLst>
              <a:ext uri="{FF2B5EF4-FFF2-40B4-BE49-F238E27FC236}">
                <a16:creationId xmlns:a16="http://schemas.microsoft.com/office/drawing/2014/main" id="{6CDF1DCF-BC2F-05F6-BD92-F187B65DD901}"/>
              </a:ext>
            </a:extLst>
          </p:cNvPr>
          <p:cNvSpPr>
            <a:spLocks noGrp="1"/>
          </p:cNvSpPr>
          <p:nvPr>
            <p:ph idx="1"/>
          </p:nvPr>
        </p:nvSpPr>
        <p:spPr/>
        <p:txBody>
          <a:bodyPr>
            <a:normAutofit/>
          </a:bodyPr>
          <a:lstStyle/>
          <a:p>
            <a:pPr>
              <a:buFont typeface="Arial" panose="020B0604020202020204" pitchFamily="34" charset="0"/>
              <a:buChar char="•"/>
            </a:pPr>
            <a:r>
              <a:rPr lang="en-US" dirty="0"/>
              <a:t>LLMs can augment human coders</a:t>
            </a:r>
          </a:p>
          <a:p>
            <a:pPr>
              <a:buFont typeface="Arial" panose="020B0604020202020204" pitchFamily="34" charset="0"/>
              <a:buChar char="•"/>
            </a:pPr>
            <a:r>
              <a:rPr lang="en-US" dirty="0"/>
              <a:t>Efficiency gains</a:t>
            </a:r>
          </a:p>
          <a:p>
            <a:pPr>
              <a:buFont typeface="Arial" panose="020B0604020202020204" pitchFamily="34" charset="0"/>
              <a:buChar char="•"/>
            </a:pPr>
            <a:r>
              <a:rPr lang="en-US" dirty="0"/>
              <a:t>Still not a replacement</a:t>
            </a:r>
          </a:p>
          <a:p>
            <a:pPr>
              <a:buFont typeface="Arial" panose="020B0604020202020204" pitchFamily="34" charset="0"/>
              <a:buChar char="•"/>
            </a:pPr>
            <a:r>
              <a:rPr lang="en-US" dirty="0"/>
              <a:t>Model choice matters</a:t>
            </a:r>
          </a:p>
          <a:p>
            <a:pPr>
              <a:buFont typeface="Arial" panose="020B0604020202020204" pitchFamily="34" charset="0"/>
              <a:buChar char="•"/>
            </a:pPr>
            <a:r>
              <a:rPr lang="en-US" dirty="0"/>
              <a:t>Evaluation innovation needed</a:t>
            </a:r>
          </a:p>
        </p:txBody>
      </p:sp>
    </p:spTree>
    <p:extLst>
      <p:ext uri="{BB962C8B-B14F-4D97-AF65-F5344CB8AC3E}">
        <p14:creationId xmlns:p14="http://schemas.microsoft.com/office/powerpoint/2010/main" val="38931567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F2D1-CC0B-BB3D-7D10-25A66C713849}"/>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0966A6B-3EAD-2484-D97F-7C4BB7645FAC}"/>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8FB44178-732C-8138-A9AA-67318E538F43}"/>
              </a:ext>
            </a:extLst>
          </p:cNvPr>
          <p:cNvPicPr>
            <a:picLocks noChangeAspect="1"/>
          </p:cNvPicPr>
          <p:nvPr/>
        </p:nvPicPr>
        <p:blipFill>
          <a:blip r:embed="rId2"/>
          <a:stretch>
            <a:fillRect/>
          </a:stretch>
        </p:blipFill>
        <p:spPr>
          <a:xfrm>
            <a:off x="1004177" y="2738341"/>
            <a:ext cx="10183646" cy="1381318"/>
          </a:xfrm>
          <a:prstGeom prst="rect">
            <a:avLst/>
          </a:prstGeom>
        </p:spPr>
      </p:pic>
    </p:spTree>
    <p:extLst>
      <p:ext uri="{BB962C8B-B14F-4D97-AF65-F5344CB8AC3E}">
        <p14:creationId xmlns:p14="http://schemas.microsoft.com/office/powerpoint/2010/main" val="96044614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D1FCB7-159E-542F-A42D-D0F508727B51}"/>
              </a:ext>
            </a:extLst>
          </p:cNvPr>
          <p:cNvSpPr>
            <a:spLocks noGrp="1"/>
          </p:cNvSpPr>
          <p:nvPr>
            <p:ph type="title"/>
          </p:nvPr>
        </p:nvSpPr>
        <p:spPr/>
        <p:txBody>
          <a:bodyPr>
            <a:normAutofit/>
          </a:bodyPr>
          <a:lstStyle/>
          <a:p>
            <a:r>
              <a:rPr lang="en-US" dirty="0"/>
              <a:t>Case Study 2 – Inductive Concept Mapping (Garg &amp; Fetzer 2025)</a:t>
            </a:r>
          </a:p>
        </p:txBody>
      </p:sp>
      <p:sp>
        <p:nvSpPr>
          <p:cNvPr id="3" name="Content Placeholder 2">
            <a:extLst>
              <a:ext uri="{FF2B5EF4-FFF2-40B4-BE49-F238E27FC236}">
                <a16:creationId xmlns:a16="http://schemas.microsoft.com/office/drawing/2014/main" id="{109119C2-761E-527D-E0F3-0ED3A9923F85}"/>
              </a:ext>
            </a:extLst>
          </p:cNvPr>
          <p:cNvSpPr>
            <a:spLocks noGrp="1"/>
          </p:cNvSpPr>
          <p:nvPr>
            <p:ph idx="1"/>
          </p:nvPr>
        </p:nvSpPr>
        <p:spPr/>
        <p:txBody>
          <a:bodyPr>
            <a:normAutofit/>
          </a:bodyPr>
          <a:lstStyle/>
          <a:p>
            <a:pPr>
              <a:buFont typeface="Arial" panose="020B0604020202020204" pitchFamily="34" charset="0"/>
              <a:buChar char="•"/>
            </a:pPr>
            <a:r>
              <a:rPr lang="en-US" b="1" dirty="0"/>
              <a:t>Paper:</a:t>
            </a:r>
            <a:r>
              <a:rPr lang="en-US" dirty="0"/>
              <a:t> </a:t>
            </a:r>
            <a:r>
              <a:rPr lang="en-US" i="1" dirty="0"/>
              <a:t>“Causal Claims in Economics”</a:t>
            </a:r>
            <a:r>
              <a:rPr lang="en-US" dirty="0"/>
              <a:t> by Prashant Garg &amp; Thiemo Fetzer, 2025.</a:t>
            </a:r>
          </a:p>
          <a:p>
            <a:pPr>
              <a:buFont typeface="Arial" panose="020B0604020202020204" pitchFamily="34" charset="0"/>
              <a:buChar char="•"/>
            </a:pPr>
            <a:r>
              <a:rPr lang="en-US" b="1" dirty="0"/>
              <a:t>Goal:</a:t>
            </a:r>
            <a:r>
              <a:rPr lang="en-US" dirty="0"/>
              <a:t> Analyze a large corpus of economics research papers to map out how economic </a:t>
            </a:r>
            <a:r>
              <a:rPr lang="en-US" b="1" dirty="0"/>
              <a:t>concepts</a:t>
            </a:r>
            <a:r>
              <a:rPr lang="en-US" dirty="0"/>
              <a:t> are related and how the use of </a:t>
            </a:r>
            <a:r>
              <a:rPr lang="en-US" b="1" dirty="0"/>
              <a:t>causal inference</a:t>
            </a:r>
            <a:r>
              <a:rPr lang="en-US" dirty="0"/>
              <a:t> has grown and impacted the field. Essentially, they wanted to discover and catalog concepts and their relationships (especially causal relationships) at scale.</a:t>
            </a:r>
          </a:p>
          <a:p>
            <a:pPr>
              <a:buFont typeface="Arial" panose="020B0604020202020204" pitchFamily="34" charset="0"/>
              <a:buChar char="•"/>
            </a:pPr>
            <a:r>
              <a:rPr lang="en-US" b="1" dirty="0"/>
              <a:t>Data:</a:t>
            </a:r>
            <a:r>
              <a:rPr lang="en-US" dirty="0"/>
              <a:t> Over </a:t>
            </a:r>
            <a:r>
              <a:rPr lang="en-US" b="1" dirty="0"/>
              <a:t>44,000 working papers</a:t>
            </a:r>
            <a:r>
              <a:rPr lang="en-US" dirty="0"/>
              <a:t> (NBER and CEPR series) from 1980–2023. These are unpublished but influential research papers. This is a huge amount of text – thousands of papers, millions of words – far beyond manual coding capacity.</a:t>
            </a:r>
          </a:p>
          <a:p>
            <a:pPr>
              <a:buFont typeface="Arial" panose="020B0604020202020204" pitchFamily="34" charset="0"/>
              <a:buChar char="•"/>
            </a:pPr>
            <a:endParaRPr lang="en-US" dirty="0"/>
          </a:p>
        </p:txBody>
      </p:sp>
    </p:spTree>
    <p:extLst>
      <p:ext uri="{BB962C8B-B14F-4D97-AF65-F5344CB8AC3E}">
        <p14:creationId xmlns:p14="http://schemas.microsoft.com/office/powerpoint/2010/main" val="22573309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5105B3-1103-9D18-6342-2E47564DEC86}"/>
              </a:ext>
            </a:extLst>
          </p:cNvPr>
          <p:cNvSpPr>
            <a:spLocks noGrp="1"/>
          </p:cNvSpPr>
          <p:nvPr>
            <p:ph type="title"/>
          </p:nvPr>
        </p:nvSpPr>
        <p:spPr/>
        <p:txBody>
          <a:bodyPr/>
          <a:lstStyle/>
          <a:p>
            <a:r>
              <a:rPr lang="en-US" dirty="0"/>
              <a:t>Approach I</a:t>
            </a:r>
          </a:p>
        </p:txBody>
      </p:sp>
      <p:sp>
        <p:nvSpPr>
          <p:cNvPr id="3" name="Content Placeholder 2">
            <a:extLst>
              <a:ext uri="{FF2B5EF4-FFF2-40B4-BE49-F238E27FC236}">
                <a16:creationId xmlns:a16="http://schemas.microsoft.com/office/drawing/2014/main" id="{82DB38D9-0CB2-4747-FD28-31226FBCAEBD}"/>
              </a:ext>
            </a:extLst>
          </p:cNvPr>
          <p:cNvSpPr>
            <a:spLocks noGrp="1"/>
          </p:cNvSpPr>
          <p:nvPr>
            <p:ph idx="1"/>
          </p:nvPr>
        </p:nvSpPr>
        <p:spPr/>
        <p:txBody>
          <a:bodyPr>
            <a:normAutofit lnSpcReduction="10000"/>
          </a:bodyPr>
          <a:lstStyle/>
          <a:p>
            <a:r>
              <a:rPr lang="en-US" b="1" dirty="0"/>
              <a:t>Approach:</a:t>
            </a:r>
            <a:r>
              <a:rPr lang="en-US" dirty="0"/>
              <a:t> They built a custom pipeline using an LLM to </a:t>
            </a:r>
            <a:r>
              <a:rPr lang="en-US" b="1" dirty="0"/>
              <a:t>extract structured knowledge</a:t>
            </a:r>
            <a:r>
              <a:rPr lang="en-US" dirty="0"/>
              <a:t> (who is doing what to what, causally) from each paper</a:t>
            </a:r>
            <a:r>
              <a:rPr lang="en-US" dirty="0">
                <a:hlinkClick r:id="rId2"/>
              </a:rPr>
              <a:t>ar5iv.org</a:t>
            </a:r>
            <a:r>
              <a:rPr lang="en-US" dirty="0"/>
              <a:t>. This yields a </a:t>
            </a:r>
            <a:r>
              <a:rPr lang="en-US" b="1" dirty="0"/>
              <a:t>knowledge graph</a:t>
            </a:r>
            <a:r>
              <a:rPr lang="en-US" dirty="0"/>
              <a:t> for each paper: nodes are economic concepts, edges are relationships where one concept affects another. They specifically mark edges as </a:t>
            </a:r>
            <a:r>
              <a:rPr lang="en-US" b="1" dirty="0"/>
              <a:t>causal</a:t>
            </a:r>
            <a:r>
              <a:rPr lang="en-US" dirty="0"/>
              <a:t> if the paper uses an identification strategy (like an experiment or instrumental variable) for that relationship</a:t>
            </a:r>
            <a:r>
              <a:rPr lang="en-US" dirty="0">
                <a:hlinkClick r:id="rId3"/>
              </a:rPr>
              <a:t>ar5iv.org</a:t>
            </a:r>
            <a:r>
              <a:rPr lang="en-US" dirty="0">
                <a:hlinkClick r:id="rId4"/>
              </a:rPr>
              <a:t>ar5iv.org</a:t>
            </a:r>
            <a:r>
              <a:rPr lang="en-US" dirty="0"/>
              <a:t>.</a:t>
            </a:r>
          </a:p>
          <a:p>
            <a:pPr>
              <a:buFont typeface="Arial" panose="020B0604020202020204" pitchFamily="34" charset="0"/>
              <a:buChar char="•"/>
            </a:pPr>
            <a:r>
              <a:rPr lang="en-US" b="1" dirty="0"/>
              <a:t>Focus on “causal claims”:</a:t>
            </a:r>
            <a:r>
              <a:rPr lang="en-US" dirty="0"/>
              <a:t> A causal claim is basically an assertion that X causes or affects Y, supported by a causal inference method. They distinguished those from general claims (correlations or theoretical links without causal identification).</a:t>
            </a:r>
          </a:p>
        </p:txBody>
      </p:sp>
    </p:spTree>
    <p:extLst>
      <p:ext uri="{BB962C8B-B14F-4D97-AF65-F5344CB8AC3E}">
        <p14:creationId xmlns:p14="http://schemas.microsoft.com/office/powerpoint/2010/main" val="38643451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88E542-BEF8-AAC8-C8F9-0038FFD082F0}"/>
              </a:ext>
            </a:extLst>
          </p:cNvPr>
          <p:cNvSpPr>
            <a:spLocks noGrp="1"/>
          </p:cNvSpPr>
          <p:nvPr>
            <p:ph type="title"/>
          </p:nvPr>
        </p:nvSpPr>
        <p:spPr/>
        <p:txBody>
          <a:bodyPr/>
          <a:lstStyle/>
          <a:p>
            <a:r>
              <a:rPr lang="en-US" dirty="0"/>
              <a:t>Today’s Focus – Concepts</a:t>
            </a:r>
          </a:p>
        </p:txBody>
      </p:sp>
      <p:sp>
        <p:nvSpPr>
          <p:cNvPr id="4" name="Rectangle 1">
            <a:extLst>
              <a:ext uri="{FF2B5EF4-FFF2-40B4-BE49-F238E27FC236}">
                <a16:creationId xmlns:a16="http://schemas.microsoft.com/office/drawing/2014/main" id="{58CD38E1-4A7F-8478-283E-99C7C710E0A8}"/>
              </a:ext>
            </a:extLst>
          </p:cNvPr>
          <p:cNvSpPr>
            <a:spLocks noGrp="1" noChangeArrowheads="1"/>
          </p:cNvSpPr>
          <p:nvPr>
            <p:ph idx="1"/>
          </p:nvPr>
        </p:nvSpPr>
        <p:spPr bwMode="auto">
          <a:xfrm>
            <a:off x="481361" y="1471841"/>
            <a:ext cx="10872439" cy="4524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lnSpc>
                <a:spcPct val="100000"/>
              </a:lnSpc>
              <a:spcBef>
                <a:spcPct val="0"/>
              </a:spcBef>
              <a:spcAft>
                <a:spcPct val="0"/>
              </a:spcAft>
            </a:pPr>
            <a:r>
              <a:rPr kumimoji="0" lang="en-US" altLang="en-US" sz="2400" b="1" i="0" u="none" strike="noStrike" cap="none" normalizeH="0" baseline="0" dirty="0">
                <a:ln>
                  <a:noFill/>
                </a:ln>
                <a:solidFill>
                  <a:schemeClr val="tx1"/>
                </a:solidFill>
                <a:effectLst/>
              </a:rPr>
              <a:t>Framing:</a:t>
            </a:r>
            <a:r>
              <a:rPr kumimoji="0" lang="en-US" altLang="en-US" sz="2400" b="0" i="0" u="none" strike="noStrike" cap="none" normalizeH="0" baseline="0" dirty="0">
                <a:ln>
                  <a:noFill/>
                </a:ln>
                <a:solidFill>
                  <a:schemeClr val="tx1"/>
                </a:solidFill>
                <a:effectLst/>
              </a:rPr>
              <a:t> So far, we learned </a:t>
            </a:r>
            <a:r>
              <a:rPr kumimoji="0" lang="en-US" altLang="en-US" sz="2400" b="0" i="1" u="none" strike="noStrike" cap="none" normalizeH="0" baseline="0" dirty="0">
                <a:ln>
                  <a:noFill/>
                </a:ln>
                <a:solidFill>
                  <a:schemeClr val="tx1"/>
                </a:solidFill>
                <a:effectLst/>
              </a:rPr>
              <a:t>how</a:t>
            </a:r>
            <a:r>
              <a:rPr kumimoji="0" lang="en-US" altLang="en-US" sz="2400" b="0" i="0" u="none" strike="noStrike" cap="none" normalizeH="0" baseline="0" dirty="0">
                <a:ln>
                  <a:noFill/>
                </a:ln>
                <a:solidFill>
                  <a:schemeClr val="tx1"/>
                </a:solidFill>
                <a:effectLst/>
              </a:rPr>
              <a:t> LLMs work and how they can code text via induction and deduction. Today, we shift to the </a:t>
            </a:r>
            <a:r>
              <a:rPr kumimoji="0" lang="en-US" altLang="en-US" sz="2400" b="1" i="0" u="none" strike="noStrike" cap="none" normalizeH="0" baseline="0" dirty="0">
                <a:ln>
                  <a:noFill/>
                </a:ln>
                <a:solidFill>
                  <a:schemeClr val="tx1"/>
                </a:solidFill>
                <a:effectLst/>
              </a:rPr>
              <a:t>definitions and measurement</a:t>
            </a:r>
            <a:r>
              <a:rPr kumimoji="0" lang="en-US" altLang="en-US" sz="2400" b="0" i="0" u="none" strike="noStrike" cap="none" normalizeH="0" baseline="0" dirty="0">
                <a:ln>
                  <a:noFill/>
                </a:ln>
                <a:solidFill>
                  <a:schemeClr val="tx1"/>
                </a:solidFill>
                <a:effectLst/>
              </a:rPr>
              <a:t> of the things we’re coding: </a:t>
            </a:r>
            <a:r>
              <a:rPr kumimoji="0" lang="en-US" altLang="en-US" sz="2400" b="1" i="0" u="none" strike="noStrike" cap="none" normalizeH="0" baseline="0" dirty="0">
                <a:ln>
                  <a:noFill/>
                </a:ln>
                <a:solidFill>
                  <a:schemeClr val="tx1"/>
                </a:solidFill>
                <a:effectLst/>
              </a:rPr>
              <a:t>“concepts” and “topics.”</a:t>
            </a:r>
          </a:p>
          <a:p>
            <a:pPr eaLnBrk="0" fontAlgn="base" hangingPunct="0">
              <a:lnSpc>
                <a:spcPct val="100000"/>
              </a:lnSpc>
              <a:spcBef>
                <a:spcPct val="0"/>
              </a:spcBef>
              <a:spcAft>
                <a:spcPct val="0"/>
              </a:spcAft>
            </a:pPr>
            <a:endParaRPr lang="en-US" altLang="en-US" sz="2400" b="1" dirty="0"/>
          </a:p>
          <a:p>
            <a:pPr eaLnBrk="0" fontAlgn="base" hangingPunct="0">
              <a:lnSpc>
                <a:spcPct val="100000"/>
              </a:lnSpc>
              <a:spcBef>
                <a:spcPct val="0"/>
              </a:spcBef>
              <a:spcAft>
                <a:spcPct val="0"/>
              </a:spcAft>
            </a:pPr>
            <a:endParaRPr kumimoji="0" lang="en-US" altLang="en-US" sz="2400" b="0" i="0" u="none" strike="noStrike" cap="none" normalizeH="0" baseline="0" dirty="0">
              <a:ln>
                <a:noFill/>
              </a:ln>
              <a:solidFill>
                <a:schemeClr val="tx1"/>
              </a:solidFill>
              <a:effectLst/>
            </a:endParaRPr>
          </a:p>
          <a:p>
            <a:pPr eaLnBrk="0" fontAlgn="base" hangingPunct="0">
              <a:lnSpc>
                <a:spcPct val="100000"/>
              </a:lnSpc>
              <a:spcBef>
                <a:spcPct val="0"/>
              </a:spcBef>
              <a:spcAft>
                <a:spcPct val="0"/>
              </a:spcAft>
            </a:pPr>
            <a:r>
              <a:rPr kumimoji="0" lang="en-US" altLang="en-US" sz="2400" b="0" i="0" u="none" strike="noStrike" cap="none" normalizeH="0" baseline="0" dirty="0">
                <a:ln>
                  <a:noFill/>
                </a:ln>
                <a:solidFill>
                  <a:schemeClr val="tx1"/>
                </a:solidFill>
                <a:effectLst/>
              </a:rPr>
              <a:t>We’ll examine what social science </a:t>
            </a:r>
            <a:r>
              <a:rPr kumimoji="0" lang="en-US" altLang="en-US" sz="2400" b="1" i="0" u="none" strike="noStrike" cap="none" normalizeH="0" baseline="0" dirty="0">
                <a:ln>
                  <a:noFill/>
                </a:ln>
                <a:solidFill>
                  <a:schemeClr val="tx1"/>
                </a:solidFill>
                <a:effectLst/>
              </a:rPr>
              <a:t>concepts</a:t>
            </a:r>
            <a:r>
              <a:rPr kumimoji="0" lang="en-US" altLang="en-US" sz="2400" b="0" i="0" u="none" strike="noStrike" cap="none" normalizeH="0" baseline="0" dirty="0">
                <a:ln>
                  <a:noFill/>
                </a:ln>
                <a:solidFill>
                  <a:schemeClr val="tx1"/>
                </a:solidFill>
                <a:effectLst/>
              </a:rPr>
              <a:t> are, how they relate to </a:t>
            </a:r>
            <a:r>
              <a:rPr kumimoji="0" lang="en-US" altLang="en-US" sz="2400" b="1" i="0" u="none" strike="noStrike" cap="none" normalizeH="0" baseline="0" dirty="0">
                <a:ln>
                  <a:noFill/>
                </a:ln>
                <a:solidFill>
                  <a:schemeClr val="tx1"/>
                </a:solidFill>
                <a:effectLst/>
              </a:rPr>
              <a:t>topics</a:t>
            </a:r>
            <a:r>
              <a:rPr kumimoji="0" lang="en-US" altLang="en-US" sz="2400" b="0" i="0" u="none" strike="noStrike" cap="none" normalizeH="0" baseline="0" dirty="0">
                <a:ln>
                  <a:noFill/>
                </a:ln>
                <a:solidFill>
                  <a:schemeClr val="tx1"/>
                </a:solidFill>
                <a:effectLst/>
              </a:rPr>
              <a:t> in language, and how to rigorously define and measure them (operationalization).</a:t>
            </a:r>
          </a:p>
          <a:p>
            <a:pPr eaLnBrk="0" fontAlgn="base" hangingPunct="0">
              <a:lnSpc>
                <a:spcPct val="100000"/>
              </a:lnSpc>
              <a:spcBef>
                <a:spcPct val="0"/>
              </a:spcBef>
              <a:spcAft>
                <a:spcPct val="0"/>
              </a:spcAft>
            </a:pPr>
            <a:endParaRPr lang="en-US" altLang="en-US" sz="2400" dirty="0"/>
          </a:p>
          <a:p>
            <a:pPr eaLnBrk="0" fontAlgn="base" hangingPunct="0">
              <a:lnSpc>
                <a:spcPct val="100000"/>
              </a:lnSpc>
              <a:spcBef>
                <a:spcPct val="0"/>
              </a:spcBef>
              <a:spcAft>
                <a:spcPct val="0"/>
              </a:spcAft>
            </a:pPr>
            <a:endParaRPr kumimoji="0" lang="en-US" altLang="en-US" sz="2400" b="0" i="0" u="none" strike="noStrike" cap="none" normalizeH="0" baseline="0" dirty="0">
              <a:ln>
                <a:noFill/>
              </a:ln>
              <a:solidFill>
                <a:schemeClr val="tx1"/>
              </a:solidFill>
              <a:effectLst/>
            </a:endParaRPr>
          </a:p>
          <a:p>
            <a:pPr eaLnBrk="0" fontAlgn="base" hangingPunct="0">
              <a:lnSpc>
                <a:spcPct val="100000"/>
              </a:lnSpc>
              <a:spcBef>
                <a:spcPct val="0"/>
              </a:spcBef>
              <a:spcAft>
                <a:spcPct val="0"/>
              </a:spcAft>
            </a:pPr>
            <a:r>
              <a:rPr kumimoji="0" lang="en-US" altLang="en-US" sz="2400" b="1" i="0" u="none" strike="noStrike" cap="none" normalizeH="0" baseline="0" dirty="0">
                <a:ln>
                  <a:noFill/>
                </a:ln>
                <a:solidFill>
                  <a:schemeClr val="tx1"/>
                </a:solidFill>
                <a:effectLst/>
              </a:rPr>
              <a:t>Key question:</a:t>
            </a:r>
            <a:r>
              <a:rPr kumimoji="0" lang="en-US" altLang="en-US" sz="2400" b="0" i="0" u="none" strike="noStrike" cap="none" normalizeH="0" baseline="0" dirty="0">
                <a:ln>
                  <a:noFill/>
                </a:ln>
                <a:solidFill>
                  <a:schemeClr val="tx1"/>
                </a:solidFill>
                <a:effectLst/>
              </a:rPr>
              <a:t> How can LLMs help us identify and label concepts/topics in text? And how might they complicate the process?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400" b="0" i="0" u="none" strike="noStrike" cap="none" normalizeH="0" baseline="0" dirty="0">
              <a:ln>
                <a:noFill/>
              </a:ln>
              <a:solidFill>
                <a:schemeClr val="tx1"/>
              </a:solidFill>
              <a:effectLst/>
            </a:endParaRPr>
          </a:p>
        </p:txBody>
      </p:sp>
    </p:spTree>
    <p:extLst>
      <p:ext uri="{BB962C8B-B14F-4D97-AF65-F5344CB8AC3E}">
        <p14:creationId xmlns:p14="http://schemas.microsoft.com/office/powerpoint/2010/main" val="192232118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81E5DF-8F81-AB00-78F7-F249EF717C14}"/>
              </a:ext>
            </a:extLst>
          </p:cNvPr>
          <p:cNvSpPr>
            <a:spLocks noGrp="1"/>
          </p:cNvSpPr>
          <p:nvPr>
            <p:ph type="title"/>
          </p:nvPr>
        </p:nvSpPr>
        <p:spPr/>
        <p:txBody>
          <a:bodyPr/>
          <a:lstStyle/>
          <a:p>
            <a:r>
              <a:rPr lang="en-US" dirty="0"/>
              <a:t>Approach II</a:t>
            </a:r>
          </a:p>
        </p:txBody>
      </p:sp>
      <p:sp>
        <p:nvSpPr>
          <p:cNvPr id="3" name="Content Placeholder 2">
            <a:extLst>
              <a:ext uri="{FF2B5EF4-FFF2-40B4-BE49-F238E27FC236}">
                <a16:creationId xmlns:a16="http://schemas.microsoft.com/office/drawing/2014/main" id="{96AA5BFA-284B-31F7-9F71-5D891CED193D}"/>
              </a:ext>
            </a:extLst>
          </p:cNvPr>
          <p:cNvSpPr>
            <a:spLocks noGrp="1"/>
          </p:cNvSpPr>
          <p:nvPr>
            <p:ph idx="1"/>
          </p:nvPr>
        </p:nvSpPr>
        <p:spPr/>
        <p:txBody>
          <a:bodyPr/>
          <a:lstStyle/>
          <a:p>
            <a:pPr>
              <a:buFont typeface="Arial" panose="020B0604020202020204" pitchFamily="34" charset="0"/>
              <a:buChar char="•"/>
            </a:pPr>
            <a:r>
              <a:rPr lang="en-US" b="1" dirty="0"/>
              <a:t>Research questions:</a:t>
            </a:r>
            <a:r>
              <a:rPr lang="en-US" dirty="0"/>
              <a:t> How has the prevalence of causal research changed over time (“credibility revolution”)? Does making more complex causal arguments lead to better publication outcomes or more citations? Does novelty in conceptual connections matter, and does it matter more when those connections are causal? Are papers that connect well-known concepts treated differently from those exploring fringe connections?</a:t>
            </a:r>
          </a:p>
          <a:p>
            <a:pPr>
              <a:buFont typeface="Arial" panose="020B0604020202020204" pitchFamily="34" charset="0"/>
              <a:buChar char="•"/>
            </a:pPr>
            <a:r>
              <a:rPr lang="en-US" dirty="0"/>
              <a:t>In short, they’re using LLMs to </a:t>
            </a:r>
            <a:r>
              <a:rPr lang="en-US" b="1" dirty="0"/>
              <a:t>inductively identify concepts (economic topics) and relationships</a:t>
            </a:r>
            <a:r>
              <a:rPr lang="en-US" dirty="0"/>
              <a:t> from text, then examining patterns and impacts in that conceptual space.</a:t>
            </a:r>
          </a:p>
          <a:p>
            <a:endParaRPr lang="en-US" dirty="0"/>
          </a:p>
          <a:p>
            <a:endParaRPr lang="en-US" dirty="0"/>
          </a:p>
        </p:txBody>
      </p:sp>
    </p:spTree>
    <p:extLst>
      <p:ext uri="{BB962C8B-B14F-4D97-AF65-F5344CB8AC3E}">
        <p14:creationId xmlns:p14="http://schemas.microsoft.com/office/powerpoint/2010/main" val="272902934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ABFB5A-A0C6-C1D2-4F70-D368486D1CC2}"/>
              </a:ext>
            </a:extLst>
          </p:cNvPr>
          <p:cNvSpPr>
            <a:spLocks noGrp="1"/>
          </p:cNvSpPr>
          <p:nvPr>
            <p:ph type="title"/>
          </p:nvPr>
        </p:nvSpPr>
        <p:spPr/>
        <p:txBody>
          <a:bodyPr/>
          <a:lstStyle/>
          <a:p>
            <a:r>
              <a:rPr lang="en-US" dirty="0"/>
              <a:t>Building Causal Knowledge Graphs</a:t>
            </a:r>
          </a:p>
        </p:txBody>
      </p:sp>
      <p:sp>
        <p:nvSpPr>
          <p:cNvPr id="3" name="Content Placeholder 2">
            <a:extLst>
              <a:ext uri="{FF2B5EF4-FFF2-40B4-BE49-F238E27FC236}">
                <a16:creationId xmlns:a16="http://schemas.microsoft.com/office/drawing/2014/main" id="{6FCA7150-56E6-215B-39A7-450C4035C28E}"/>
              </a:ext>
            </a:extLst>
          </p:cNvPr>
          <p:cNvSpPr>
            <a:spLocks noGrp="1"/>
          </p:cNvSpPr>
          <p:nvPr>
            <p:ph idx="1"/>
          </p:nvPr>
        </p:nvSpPr>
        <p:spPr/>
        <p:txBody>
          <a:bodyPr>
            <a:normAutofit fontScale="92500"/>
          </a:bodyPr>
          <a:lstStyle/>
          <a:p>
            <a:pPr>
              <a:buFont typeface="Arial" panose="020B0604020202020204" pitchFamily="34" charset="0"/>
              <a:buChar char="•"/>
            </a:pPr>
            <a:r>
              <a:rPr lang="en-US" b="1" dirty="0"/>
              <a:t>Corpus:</a:t>
            </a:r>
            <a:r>
              <a:rPr lang="en-US" dirty="0"/>
              <a:t> 44 k+ NBER &amp; CEPR working papers (1980–2023) </a:t>
            </a:r>
            <a:r>
              <a:rPr lang="en-US" dirty="0" err="1">
                <a:hlinkClick r:id="rId2"/>
              </a:rPr>
              <a:t>arXiv</a:t>
            </a:r>
            <a:endParaRPr lang="en-US" dirty="0"/>
          </a:p>
          <a:p>
            <a:pPr>
              <a:buFont typeface="Arial" panose="020B0604020202020204" pitchFamily="34" charset="0"/>
              <a:buChar char="•"/>
            </a:pPr>
            <a:r>
              <a:rPr lang="en-US" b="1" dirty="0"/>
              <a:t>Node Extraction:</a:t>
            </a:r>
            <a:endParaRPr lang="en-US" dirty="0"/>
          </a:p>
          <a:p>
            <a:pPr marL="742950" lvl="1" indent="-285750">
              <a:buFont typeface="Arial" panose="020B0604020202020204" pitchFamily="34" charset="0"/>
              <a:buChar char="•"/>
            </a:pPr>
            <a:r>
              <a:rPr lang="en-US" dirty="0"/>
              <a:t>Use a custom LLM pipeline to pull out every “source” and “sink” variable mentioned in text.</a:t>
            </a:r>
          </a:p>
          <a:p>
            <a:pPr marL="742950" lvl="1" indent="-285750">
              <a:buFont typeface="Arial" panose="020B0604020202020204" pitchFamily="34" charset="0"/>
              <a:buChar char="•"/>
            </a:pPr>
            <a:r>
              <a:rPr lang="en-US" dirty="0"/>
              <a:t>Map each free‐text variable to a standardized JEL code via semantic embeddings.</a:t>
            </a:r>
          </a:p>
          <a:p>
            <a:pPr>
              <a:buFont typeface="Arial" panose="020B0604020202020204" pitchFamily="34" charset="0"/>
              <a:buChar char="•"/>
            </a:pPr>
            <a:r>
              <a:rPr lang="en-US" b="1" dirty="0"/>
              <a:t>Edge Construction:</a:t>
            </a:r>
            <a:endParaRPr lang="en-US" dirty="0"/>
          </a:p>
          <a:p>
            <a:pPr marL="742950" lvl="1" indent="-285750">
              <a:buFont typeface="Arial" panose="020B0604020202020204" pitchFamily="34" charset="0"/>
              <a:buChar char="•"/>
            </a:pPr>
            <a:r>
              <a:rPr lang="en-US" b="1" dirty="0"/>
              <a:t>General claims</a:t>
            </a:r>
            <a:r>
              <a:rPr lang="en-US" dirty="0"/>
              <a:t> → directed edges in gray</a:t>
            </a:r>
          </a:p>
          <a:p>
            <a:pPr marL="742950" lvl="1" indent="-285750">
              <a:buFont typeface="Arial" panose="020B0604020202020204" pitchFamily="34" charset="0"/>
              <a:buChar char="•"/>
            </a:pPr>
            <a:r>
              <a:rPr lang="en-US" b="1" dirty="0"/>
              <a:t>Causal claims</a:t>
            </a:r>
            <a:r>
              <a:rPr lang="en-US" dirty="0"/>
              <a:t> → colored edges labeled by inference method (</a:t>
            </a:r>
            <a:r>
              <a:rPr lang="en-US" dirty="0" err="1"/>
              <a:t>DiD</a:t>
            </a:r>
            <a:r>
              <a:rPr lang="en-US" dirty="0"/>
              <a:t>, IV, RDD, RCT)</a:t>
            </a:r>
          </a:p>
          <a:p>
            <a:pPr>
              <a:buFont typeface="Arial" panose="020B0604020202020204" pitchFamily="34" charset="0"/>
              <a:buChar char="•"/>
            </a:pPr>
            <a:r>
              <a:rPr lang="en-US" b="1" dirty="0"/>
              <a:t>Graph View:</a:t>
            </a:r>
            <a:endParaRPr lang="en-US" dirty="0"/>
          </a:p>
          <a:p>
            <a:pPr marL="742950" lvl="1" indent="-285750">
              <a:buFont typeface="Arial" panose="020B0604020202020204" pitchFamily="34" charset="0"/>
              <a:buChar char="•"/>
            </a:pPr>
            <a:r>
              <a:rPr lang="en-US" dirty="0"/>
              <a:t>Each paper ⇒ its own mini‐graph of interlinked economic concepts.</a:t>
            </a:r>
          </a:p>
          <a:p>
            <a:pPr marL="742950" lvl="1" indent="-285750">
              <a:buFont typeface="Arial" panose="020B0604020202020204" pitchFamily="34" charset="0"/>
              <a:buChar char="•"/>
            </a:pPr>
            <a:r>
              <a:rPr lang="en-US" dirty="0"/>
              <a:t>Full dataset ⇒ a massive, evolving “meta‐graph” tracking the rise of causal inference over time.</a:t>
            </a:r>
          </a:p>
          <a:p>
            <a:endParaRPr lang="en-US" dirty="0"/>
          </a:p>
        </p:txBody>
      </p:sp>
    </p:spTree>
    <p:extLst>
      <p:ext uri="{BB962C8B-B14F-4D97-AF65-F5344CB8AC3E}">
        <p14:creationId xmlns:p14="http://schemas.microsoft.com/office/powerpoint/2010/main" val="297671706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268F63-88F8-FBC0-E8F2-2D5695B93E20}"/>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689D6048-D149-2E75-8F05-3EB8E486F1DC}"/>
              </a:ext>
            </a:extLst>
          </p:cNvPr>
          <p:cNvSpPr>
            <a:spLocks noGrp="1"/>
          </p:cNvSpPr>
          <p:nvPr>
            <p:ph idx="1"/>
          </p:nvPr>
        </p:nvSpPr>
        <p:spPr/>
        <p:txBody>
          <a:bodyPr/>
          <a:lstStyle/>
          <a:p>
            <a:endParaRPr lang="en-US"/>
          </a:p>
        </p:txBody>
      </p:sp>
      <p:pic>
        <p:nvPicPr>
          <p:cNvPr id="2050" name="Picture 2" descr="Refer to caption">
            <a:extLst>
              <a:ext uri="{FF2B5EF4-FFF2-40B4-BE49-F238E27FC236}">
                <a16:creationId xmlns:a16="http://schemas.microsoft.com/office/drawing/2014/main" id="{9A9A1BCF-3615-E0E9-9ACA-6BC592E764F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2318559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7D0706-AA23-0046-0B1C-1F3C47796C90}"/>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1B123EE-682F-E73B-1E3A-A6B6E128430D}"/>
              </a:ext>
            </a:extLst>
          </p:cNvPr>
          <p:cNvSpPr>
            <a:spLocks noGrp="1"/>
          </p:cNvSpPr>
          <p:nvPr>
            <p:ph idx="1"/>
          </p:nvPr>
        </p:nvSpPr>
        <p:spPr/>
        <p:txBody>
          <a:bodyPr/>
          <a:lstStyle/>
          <a:p>
            <a:endParaRPr lang="en-US"/>
          </a:p>
        </p:txBody>
      </p:sp>
      <p:pic>
        <p:nvPicPr>
          <p:cNvPr id="1026" name="Picture 2" descr="Refer to caption">
            <a:extLst>
              <a:ext uri="{FF2B5EF4-FFF2-40B4-BE49-F238E27FC236}">
                <a16:creationId xmlns:a16="http://schemas.microsoft.com/office/drawing/2014/main" id="{0A69148B-60EE-6565-9182-5EC5085CD79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3891968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3DBCB-EB64-4C79-3F9F-44ED67130F74}"/>
              </a:ext>
            </a:extLst>
          </p:cNvPr>
          <p:cNvSpPr>
            <a:spLocks noGrp="1"/>
          </p:cNvSpPr>
          <p:nvPr>
            <p:ph type="title"/>
          </p:nvPr>
        </p:nvSpPr>
        <p:spPr/>
        <p:txBody>
          <a:bodyPr/>
          <a:lstStyle/>
          <a:p>
            <a:r>
              <a:rPr lang="en-US" dirty="0"/>
              <a:t>Prompt for Stage 1: Curated Summary</a:t>
            </a:r>
          </a:p>
        </p:txBody>
      </p:sp>
      <p:sp>
        <p:nvSpPr>
          <p:cNvPr id="3" name="Content Placeholder 2">
            <a:extLst>
              <a:ext uri="{FF2B5EF4-FFF2-40B4-BE49-F238E27FC236}">
                <a16:creationId xmlns:a16="http://schemas.microsoft.com/office/drawing/2014/main" id="{F705E980-7459-5298-94B7-4BE0077A38A1}"/>
              </a:ext>
            </a:extLst>
          </p:cNvPr>
          <p:cNvSpPr>
            <a:spLocks noGrp="1"/>
          </p:cNvSpPr>
          <p:nvPr>
            <p:ph idx="1"/>
          </p:nvPr>
        </p:nvSpPr>
        <p:spPr/>
        <p:txBody>
          <a:bodyPr>
            <a:normAutofit fontScale="85000" lnSpcReduction="20000"/>
          </a:bodyPr>
          <a:lstStyle/>
          <a:p>
            <a:pPr algn="just">
              <a:buNone/>
            </a:pPr>
            <a:r>
              <a:rPr lang="en-US" b="0" i="0" dirty="0">
                <a:solidFill>
                  <a:srgbClr val="000000"/>
                </a:solidFill>
                <a:effectLst/>
              </a:rPr>
              <a:t>In Stage 1, the assistant was instructed to analyze the first 30 pages of the paper and extract a curated summary of key elements. The system instructions included:</a:t>
            </a:r>
          </a:p>
          <a:p>
            <a:pPr algn="just">
              <a:buFont typeface="Arial" panose="020B0604020202020204" pitchFamily="34" charset="0"/>
              <a:buChar char="•"/>
            </a:pPr>
            <a:r>
              <a:rPr lang="en-US" b="1" i="0" dirty="0">
                <a:solidFill>
                  <a:srgbClr val="000000"/>
                </a:solidFill>
                <a:effectLst/>
              </a:rPr>
              <a:t>Assistant’s Role</a:t>
            </a:r>
            <a:r>
              <a:rPr lang="en-US" b="0" i="0" dirty="0">
                <a:solidFill>
                  <a:srgbClr val="000000"/>
                </a:solidFill>
                <a:effectLst/>
              </a:rPr>
              <a:t>: An expert assistant specializing in analyzing economics papers.</a:t>
            </a:r>
          </a:p>
          <a:p>
            <a:pPr algn="just">
              <a:buFont typeface="Arial" panose="020B0604020202020204" pitchFamily="34" charset="0"/>
              <a:buChar char="•"/>
            </a:pPr>
            <a:r>
              <a:rPr lang="en-US" b="1" i="0" dirty="0">
                <a:solidFill>
                  <a:srgbClr val="000000"/>
                </a:solidFill>
                <a:effectLst/>
              </a:rPr>
              <a:t>Task</a:t>
            </a:r>
            <a:r>
              <a:rPr lang="en-US" b="0" i="0" dirty="0">
                <a:solidFill>
                  <a:srgbClr val="000000"/>
                </a:solidFill>
                <a:effectLst/>
              </a:rPr>
              <a:t>: Extract specific information related to research questions, causal identification strategies, data usage, data accessibility, acknowledgements, and metadata.</a:t>
            </a:r>
          </a:p>
          <a:p>
            <a:pPr algn="just">
              <a:buFont typeface="Arial" panose="020B0604020202020204" pitchFamily="34" charset="0"/>
              <a:buChar char="•"/>
            </a:pPr>
            <a:r>
              <a:rPr lang="en-US" b="1" i="0" dirty="0">
                <a:solidFill>
                  <a:srgbClr val="000000"/>
                </a:solidFill>
                <a:effectLst/>
              </a:rPr>
              <a:t>Guidelines</a:t>
            </a:r>
            <a:r>
              <a:rPr lang="en-US" b="0" i="0" dirty="0">
                <a:solidFill>
                  <a:srgbClr val="000000"/>
                </a:solidFill>
                <a:effectLst/>
              </a:rPr>
              <a:t>: Provide clear, detailed, and information-rich responses for each field. Focus exclusively on specified sections. Adhere strictly to specified formats and instructions.</a:t>
            </a:r>
          </a:p>
          <a:p>
            <a:pPr algn="just">
              <a:buFont typeface="Arial" panose="020B0604020202020204" pitchFamily="34" charset="0"/>
              <a:buChar char="•"/>
            </a:pPr>
            <a:r>
              <a:rPr lang="en-US" b="1" i="0" dirty="0">
                <a:solidFill>
                  <a:srgbClr val="000000"/>
                </a:solidFill>
                <a:effectLst/>
              </a:rPr>
              <a:t>Fields to Extract</a:t>
            </a:r>
            <a:r>
              <a:rPr lang="en-US" b="0" i="0" dirty="0">
                <a:solidFill>
                  <a:srgbClr val="000000"/>
                </a:solidFill>
                <a:effectLst/>
              </a:rPr>
              <a:t>: Research questions from the abstract, introduction, and full text; causal identification information; causal claims; framing and policy implications; data and units of analysis; data accessibility; institutional and author-level information; acknowledgements.</a:t>
            </a:r>
          </a:p>
          <a:p>
            <a:endParaRPr lang="en-US" dirty="0"/>
          </a:p>
        </p:txBody>
      </p:sp>
    </p:spTree>
    <p:extLst>
      <p:ext uri="{BB962C8B-B14F-4D97-AF65-F5344CB8AC3E}">
        <p14:creationId xmlns:p14="http://schemas.microsoft.com/office/powerpoint/2010/main" val="139094269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1D0987-510A-C1D8-0009-9072A74E1B22}"/>
              </a:ext>
            </a:extLst>
          </p:cNvPr>
          <p:cNvSpPr>
            <a:spLocks noGrp="1"/>
          </p:cNvSpPr>
          <p:nvPr>
            <p:ph type="title"/>
          </p:nvPr>
        </p:nvSpPr>
        <p:spPr/>
        <p:txBody>
          <a:bodyPr/>
          <a:lstStyle/>
          <a:p>
            <a:r>
              <a:rPr lang="en-US" dirty="0"/>
              <a:t>Prompt for Stage 2: Causal Graph Retrieval</a:t>
            </a:r>
          </a:p>
        </p:txBody>
      </p:sp>
      <p:sp>
        <p:nvSpPr>
          <p:cNvPr id="3" name="Content Placeholder 2">
            <a:extLst>
              <a:ext uri="{FF2B5EF4-FFF2-40B4-BE49-F238E27FC236}">
                <a16:creationId xmlns:a16="http://schemas.microsoft.com/office/drawing/2014/main" id="{D8985CDF-C7E6-C8D1-A9B3-8D7F3D1AB578}"/>
              </a:ext>
            </a:extLst>
          </p:cNvPr>
          <p:cNvSpPr>
            <a:spLocks noGrp="1"/>
          </p:cNvSpPr>
          <p:nvPr>
            <p:ph idx="1"/>
          </p:nvPr>
        </p:nvSpPr>
        <p:spPr/>
        <p:txBody>
          <a:bodyPr>
            <a:normAutofit fontScale="85000" lnSpcReduction="20000"/>
          </a:bodyPr>
          <a:lstStyle/>
          <a:p>
            <a:pPr marL="0" indent="0">
              <a:buNone/>
            </a:pPr>
            <a:r>
              <a:rPr lang="en-US" dirty="0"/>
              <a:t>In Stage 2, the assistant was tasked with extracting detailed causal relationships from the summaries provided in Stage 1. The system instructions included:</a:t>
            </a:r>
          </a:p>
          <a:p>
            <a:endParaRPr lang="en-US" dirty="0"/>
          </a:p>
          <a:p>
            <a:r>
              <a:rPr lang="en-US" b="1" dirty="0"/>
              <a:t>Assistant’s Role</a:t>
            </a:r>
            <a:r>
              <a:rPr lang="en-US" dirty="0"/>
              <a:t>: An expert assistant specializing in analyzing economics papers.</a:t>
            </a:r>
          </a:p>
          <a:p>
            <a:r>
              <a:rPr lang="en-US" b="1" dirty="0"/>
              <a:t>Task</a:t>
            </a:r>
            <a:r>
              <a:rPr lang="en-US" dirty="0"/>
              <a:t>: Extract an exhaustive list of causal relationships from provided texts, capturing all intermediate steps, mediators, confounders, and other relevant nodes in the causal graph (DAG).</a:t>
            </a:r>
          </a:p>
          <a:p>
            <a:r>
              <a:rPr lang="en-US" b="1" dirty="0"/>
              <a:t>Guidelines</a:t>
            </a:r>
            <a:r>
              <a:rPr lang="en-US" dirty="0"/>
              <a:t>: Be exhaustive in extraction. Use exact terms from the authors. Provide each causal relationship in a structured format with specified fields.</a:t>
            </a:r>
          </a:p>
          <a:p>
            <a:r>
              <a:rPr lang="en-US" b="1" dirty="0"/>
              <a:t>Fields to Extract</a:t>
            </a:r>
            <a:r>
              <a:rPr lang="en-US" dirty="0"/>
              <a:t>: For each causal relationship, include the causal claim, cause, effect, type of causal relationship, whether evidence is provided, sign of impact, effect size, statistical significance, causal inference method, sources of exogenous variation, level of tentativeness.</a:t>
            </a:r>
          </a:p>
        </p:txBody>
      </p:sp>
    </p:spTree>
    <p:extLst>
      <p:ext uri="{BB962C8B-B14F-4D97-AF65-F5344CB8AC3E}">
        <p14:creationId xmlns:p14="http://schemas.microsoft.com/office/powerpoint/2010/main" val="295509756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FEEFE-D481-914D-1DB4-560122CB4108}"/>
              </a:ext>
            </a:extLst>
          </p:cNvPr>
          <p:cNvSpPr>
            <a:spLocks noGrp="1"/>
          </p:cNvSpPr>
          <p:nvPr>
            <p:ph type="title"/>
          </p:nvPr>
        </p:nvSpPr>
        <p:spPr/>
        <p:txBody>
          <a:bodyPr/>
          <a:lstStyle/>
          <a:p>
            <a:r>
              <a:rPr lang="en-US" dirty="0"/>
              <a:t>Prompt for Stage 3: Data and Accessibility</a:t>
            </a:r>
          </a:p>
        </p:txBody>
      </p:sp>
      <p:sp>
        <p:nvSpPr>
          <p:cNvPr id="3" name="Content Placeholder 2">
            <a:extLst>
              <a:ext uri="{FF2B5EF4-FFF2-40B4-BE49-F238E27FC236}">
                <a16:creationId xmlns:a16="http://schemas.microsoft.com/office/drawing/2014/main" id="{31234567-EBE0-6227-A680-9009DF8BF65F}"/>
              </a:ext>
            </a:extLst>
          </p:cNvPr>
          <p:cNvSpPr>
            <a:spLocks noGrp="1"/>
          </p:cNvSpPr>
          <p:nvPr>
            <p:ph idx="1"/>
          </p:nvPr>
        </p:nvSpPr>
        <p:spPr/>
        <p:txBody>
          <a:bodyPr>
            <a:normAutofit fontScale="92500" lnSpcReduction="20000"/>
          </a:bodyPr>
          <a:lstStyle/>
          <a:p>
            <a:pPr marL="0" indent="0">
              <a:buNone/>
            </a:pPr>
            <a:r>
              <a:rPr lang="en-US" dirty="0"/>
              <a:t>In Stage 3, the assistant was instructed to extract structured information regarding data sources and accessibility from the data-related summaries in Stage 1. The system instructions included:</a:t>
            </a:r>
          </a:p>
          <a:p>
            <a:endParaRPr lang="en-US" dirty="0"/>
          </a:p>
          <a:p>
            <a:r>
              <a:rPr lang="en-US" b="1" dirty="0"/>
              <a:t>Assistant’s Role</a:t>
            </a:r>
            <a:r>
              <a:rPr lang="en-US" dirty="0"/>
              <a:t>: An expert assistant specializing in analyzing economics papers.</a:t>
            </a:r>
          </a:p>
          <a:p>
            <a:r>
              <a:rPr lang="en-US" b="1" dirty="0"/>
              <a:t>Task</a:t>
            </a:r>
            <a:r>
              <a:rPr lang="en-US" dirty="0"/>
              <a:t>: Extract specific pieces of information related to data and units of analysis, and data accessibility.</a:t>
            </a:r>
          </a:p>
          <a:p>
            <a:r>
              <a:rPr lang="en-US" b="1" dirty="0"/>
              <a:t>Guidelines</a:t>
            </a:r>
            <a:r>
              <a:rPr lang="en-US" dirty="0"/>
              <a:t>: Carefully extract information for each field, adhering strictly to definitions and instructions. Use exact wording from the text when possible.</a:t>
            </a:r>
          </a:p>
          <a:p>
            <a:r>
              <a:rPr lang="en-US" b="1" dirty="0"/>
              <a:t>Fields to Extract</a:t>
            </a:r>
            <a:r>
              <a:rPr lang="en-US" dirty="0"/>
              <a:t>: Data usage indicators, total number of observations, units of analysis, data granularity, temporal and geographical context, data ownership, data accessibility, ethical considerations.</a:t>
            </a:r>
          </a:p>
        </p:txBody>
      </p:sp>
    </p:spTree>
    <p:extLst>
      <p:ext uri="{BB962C8B-B14F-4D97-AF65-F5344CB8AC3E}">
        <p14:creationId xmlns:p14="http://schemas.microsoft.com/office/powerpoint/2010/main" val="123593631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53FFBE-0F34-3D20-585B-170430872009}"/>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61E20CBB-1058-7A97-53CE-E7F8CEA27F44}"/>
              </a:ext>
            </a:extLst>
          </p:cNvPr>
          <p:cNvSpPr>
            <a:spLocks noGrp="1"/>
          </p:cNvSpPr>
          <p:nvPr>
            <p:ph idx="1"/>
          </p:nvPr>
        </p:nvSpPr>
        <p:spPr/>
        <p:txBody>
          <a:bodyPr/>
          <a:lstStyle/>
          <a:p>
            <a:endParaRPr lang="en-US"/>
          </a:p>
        </p:txBody>
      </p:sp>
      <p:pic>
        <p:nvPicPr>
          <p:cNvPr id="3074" name="Picture 2" descr="Refer to caption">
            <a:extLst>
              <a:ext uri="{FF2B5EF4-FFF2-40B4-BE49-F238E27FC236}">
                <a16:creationId xmlns:a16="http://schemas.microsoft.com/office/drawing/2014/main" id="{5FC847D4-DE5B-9F96-6807-0DECA86A7EC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09750" y="0"/>
            <a:ext cx="85725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0546794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9C46E2-2FA3-38E3-C260-53F1FE77ECA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6731824-3AFD-8BB0-1B3B-09CB3806F876}"/>
              </a:ext>
            </a:extLst>
          </p:cNvPr>
          <p:cNvSpPr>
            <a:spLocks noGrp="1"/>
          </p:cNvSpPr>
          <p:nvPr>
            <p:ph idx="1"/>
          </p:nvPr>
        </p:nvSpPr>
        <p:spPr/>
        <p:txBody>
          <a:bodyPr/>
          <a:lstStyle/>
          <a:p>
            <a:endParaRPr lang="en-US"/>
          </a:p>
        </p:txBody>
      </p:sp>
      <p:pic>
        <p:nvPicPr>
          <p:cNvPr id="4098" name="Picture 2" descr="Refer to caption">
            <a:extLst>
              <a:ext uri="{FF2B5EF4-FFF2-40B4-BE49-F238E27FC236}">
                <a16:creationId xmlns:a16="http://schemas.microsoft.com/office/drawing/2014/main" id="{624BB56A-6344-9C58-1A63-3DC188632C9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44435" y="10886"/>
            <a:ext cx="85725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2022063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EAC744-559D-551D-E58F-A53B9873FC7F}"/>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5789BDC5-F030-354B-9E5B-722A888EBB6D}"/>
              </a:ext>
            </a:extLst>
          </p:cNvPr>
          <p:cNvSpPr>
            <a:spLocks noGrp="1"/>
          </p:cNvSpPr>
          <p:nvPr>
            <p:ph idx="1"/>
          </p:nvPr>
        </p:nvSpPr>
        <p:spPr/>
        <p:txBody>
          <a:bodyPr/>
          <a:lstStyle/>
          <a:p>
            <a:endParaRPr lang="en-US"/>
          </a:p>
        </p:txBody>
      </p:sp>
      <p:pic>
        <p:nvPicPr>
          <p:cNvPr id="5122" name="Picture 2" descr="Refer to caption">
            <a:extLst>
              <a:ext uri="{FF2B5EF4-FFF2-40B4-BE49-F238E27FC236}">
                <a16:creationId xmlns:a16="http://schemas.microsoft.com/office/drawing/2014/main" id="{9E7B5ECD-1BF9-B388-BF04-DD3631EA388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52500" y="0"/>
            <a:ext cx="10287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956313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97B8E9-2FC6-921E-BEBB-01F5F419767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F4EF9CD-C33E-6603-9A54-E855F42540C8}"/>
              </a:ext>
            </a:extLst>
          </p:cNvPr>
          <p:cNvSpPr>
            <a:spLocks noGrp="1"/>
          </p:cNvSpPr>
          <p:nvPr>
            <p:ph type="title"/>
          </p:nvPr>
        </p:nvSpPr>
        <p:spPr/>
        <p:txBody>
          <a:bodyPr/>
          <a:lstStyle/>
          <a:p>
            <a:r>
              <a:rPr lang="en-US" dirty="0"/>
              <a:t>What Is a Concept?</a:t>
            </a:r>
          </a:p>
        </p:txBody>
      </p:sp>
      <p:sp>
        <p:nvSpPr>
          <p:cNvPr id="3" name="Content Placeholder 2">
            <a:extLst>
              <a:ext uri="{FF2B5EF4-FFF2-40B4-BE49-F238E27FC236}">
                <a16:creationId xmlns:a16="http://schemas.microsoft.com/office/drawing/2014/main" id="{C8BF2C5B-5410-86C3-4E33-8E07D9B5C48B}"/>
              </a:ext>
            </a:extLst>
          </p:cNvPr>
          <p:cNvSpPr>
            <a:spLocks noGrp="1"/>
          </p:cNvSpPr>
          <p:nvPr>
            <p:ph idx="1"/>
          </p:nvPr>
        </p:nvSpPr>
        <p:spPr/>
        <p:txBody>
          <a:bodyPr/>
          <a:lstStyle/>
          <a:p>
            <a:r>
              <a:rPr lang="en-US" dirty="0"/>
              <a:t>We’ve seen one definition from LOOM (Lam et al. 2024):</a:t>
            </a:r>
          </a:p>
          <a:p>
            <a:pPr marL="0" indent="0" algn="ctr">
              <a:buNone/>
            </a:pPr>
            <a:r>
              <a:rPr lang="en-US" i="1" dirty="0"/>
              <a:t>	“</a:t>
            </a:r>
            <a:r>
              <a:rPr lang="en-US" i="1" dirty="0" err="1"/>
              <a:t>highlevel</a:t>
            </a:r>
            <a:r>
              <a:rPr lang="en-US" i="1" dirty="0"/>
              <a:t> concepts</a:t>
            </a:r>
            <a:r>
              <a:rPr lang="en-US" dirty="0"/>
              <a:t>, which we define as human-interpretable 	descriptions defined by explicit </a:t>
            </a:r>
            <a:r>
              <a:rPr lang="en-US" i="1" dirty="0"/>
              <a:t>inclusion criteria</a:t>
            </a:r>
            <a:r>
              <a:rPr lang="en-US" dirty="0"/>
              <a:t>.”</a:t>
            </a:r>
          </a:p>
        </p:txBody>
      </p:sp>
      <p:pic>
        <p:nvPicPr>
          <p:cNvPr id="5" name="Picture 4">
            <a:extLst>
              <a:ext uri="{FF2B5EF4-FFF2-40B4-BE49-F238E27FC236}">
                <a16:creationId xmlns:a16="http://schemas.microsoft.com/office/drawing/2014/main" id="{721DAC98-A7D8-B02A-5638-DA062366C5AC}"/>
              </a:ext>
            </a:extLst>
          </p:cNvPr>
          <p:cNvPicPr>
            <a:picLocks noChangeAspect="1"/>
          </p:cNvPicPr>
          <p:nvPr/>
        </p:nvPicPr>
        <p:blipFill>
          <a:blip r:embed="rId2"/>
          <a:stretch>
            <a:fillRect/>
          </a:stretch>
        </p:blipFill>
        <p:spPr>
          <a:xfrm>
            <a:off x="0" y="2935104"/>
            <a:ext cx="12192000" cy="3893482"/>
          </a:xfrm>
          <a:prstGeom prst="rect">
            <a:avLst/>
          </a:prstGeom>
        </p:spPr>
      </p:pic>
    </p:spTree>
    <p:extLst>
      <p:ext uri="{BB962C8B-B14F-4D97-AF65-F5344CB8AC3E}">
        <p14:creationId xmlns:p14="http://schemas.microsoft.com/office/powerpoint/2010/main" val="86695674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815C4-01CA-5893-81A5-012F76EC2D5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A475C279-8B3C-46CE-8DC2-5BC76CE61819}"/>
              </a:ext>
            </a:extLst>
          </p:cNvPr>
          <p:cNvSpPr>
            <a:spLocks noGrp="1"/>
          </p:cNvSpPr>
          <p:nvPr>
            <p:ph idx="1"/>
          </p:nvPr>
        </p:nvSpPr>
        <p:spPr/>
        <p:txBody>
          <a:bodyPr/>
          <a:lstStyle/>
          <a:p>
            <a:endParaRPr lang="en-US"/>
          </a:p>
        </p:txBody>
      </p:sp>
      <p:pic>
        <p:nvPicPr>
          <p:cNvPr id="8194" name="Picture 2" descr="Refer to caption">
            <a:extLst>
              <a:ext uri="{FF2B5EF4-FFF2-40B4-BE49-F238E27FC236}">
                <a16:creationId xmlns:a16="http://schemas.microsoft.com/office/drawing/2014/main" id="{0E0F53CA-690A-D983-98F8-3FFF630BAED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5250" y="0"/>
            <a:ext cx="120015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3919564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2928E1-B0C1-F303-B035-6C61A867221F}"/>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DE41DDF6-502A-A2AC-924A-BDF997ADF649}"/>
              </a:ext>
            </a:extLst>
          </p:cNvPr>
          <p:cNvSpPr>
            <a:spLocks noGrp="1"/>
          </p:cNvSpPr>
          <p:nvPr>
            <p:ph idx="1"/>
          </p:nvPr>
        </p:nvSpPr>
        <p:spPr/>
        <p:txBody>
          <a:bodyPr/>
          <a:lstStyle/>
          <a:p>
            <a:endParaRPr lang="en-US"/>
          </a:p>
        </p:txBody>
      </p:sp>
      <p:pic>
        <p:nvPicPr>
          <p:cNvPr id="6146" name="Picture 2" descr="Refer to caption">
            <a:extLst>
              <a:ext uri="{FF2B5EF4-FFF2-40B4-BE49-F238E27FC236}">
                <a16:creationId xmlns:a16="http://schemas.microsoft.com/office/drawing/2014/main" id="{503E5333-EA56-24EC-AA0E-8CE2E37F03D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62088" y="0"/>
            <a:ext cx="9266237"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1388812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F14C6E-A4D5-717A-4735-193D083EE5D8}"/>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1AFDF6DB-1032-BC61-10CE-323CC723F807}"/>
              </a:ext>
            </a:extLst>
          </p:cNvPr>
          <p:cNvSpPr>
            <a:spLocks noGrp="1"/>
          </p:cNvSpPr>
          <p:nvPr>
            <p:ph idx="1"/>
          </p:nvPr>
        </p:nvSpPr>
        <p:spPr/>
        <p:txBody>
          <a:bodyPr/>
          <a:lstStyle/>
          <a:p>
            <a:endParaRPr lang="en-US"/>
          </a:p>
        </p:txBody>
      </p:sp>
      <p:pic>
        <p:nvPicPr>
          <p:cNvPr id="7170" name="Picture 2" descr="Refer to caption">
            <a:extLst>
              <a:ext uri="{FF2B5EF4-FFF2-40B4-BE49-F238E27FC236}">
                <a16:creationId xmlns:a16="http://schemas.microsoft.com/office/drawing/2014/main" id="{81F6728A-E423-5069-C1F5-3BE2A4A29FC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71600" y="0"/>
            <a:ext cx="9447213"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621587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C9820C-0677-A333-2427-EA75CBE41AEF}"/>
              </a:ext>
            </a:extLst>
          </p:cNvPr>
          <p:cNvSpPr>
            <a:spLocks noGrp="1"/>
          </p:cNvSpPr>
          <p:nvPr>
            <p:ph type="title"/>
          </p:nvPr>
        </p:nvSpPr>
        <p:spPr/>
        <p:txBody>
          <a:bodyPr/>
          <a:lstStyle/>
          <a:p>
            <a:r>
              <a:rPr lang="en-US" dirty="0"/>
              <a:t>Findings</a:t>
            </a:r>
          </a:p>
        </p:txBody>
      </p:sp>
      <p:sp>
        <p:nvSpPr>
          <p:cNvPr id="3" name="Content Placeholder 2">
            <a:extLst>
              <a:ext uri="{FF2B5EF4-FFF2-40B4-BE49-F238E27FC236}">
                <a16:creationId xmlns:a16="http://schemas.microsoft.com/office/drawing/2014/main" id="{1C1B365A-389D-AC5F-C3E9-95CAAAB5AF46}"/>
              </a:ext>
            </a:extLst>
          </p:cNvPr>
          <p:cNvSpPr>
            <a:spLocks noGrp="1"/>
          </p:cNvSpPr>
          <p:nvPr>
            <p:ph idx="1"/>
          </p:nvPr>
        </p:nvSpPr>
        <p:spPr/>
        <p:txBody>
          <a:bodyPr>
            <a:normAutofit/>
          </a:bodyPr>
          <a:lstStyle/>
          <a:p>
            <a:pPr>
              <a:buFont typeface="Arial" panose="020B0604020202020204" pitchFamily="34" charset="0"/>
              <a:buChar char="•"/>
            </a:pPr>
            <a:r>
              <a:rPr lang="en-US" b="1" dirty="0"/>
              <a:t>Using central, well-known concepts</a:t>
            </a:r>
            <a:r>
              <a:rPr lang="en-US" dirty="0"/>
              <a:t> (highly connected nodes in the global knowledge graph) had mixed effects:</a:t>
            </a:r>
          </a:p>
          <a:p>
            <a:pPr marL="742950" lvl="1" indent="-285750">
              <a:buFont typeface="Arial" panose="020B0604020202020204" pitchFamily="34" charset="0"/>
              <a:buChar char="•"/>
            </a:pPr>
            <a:r>
              <a:rPr lang="en-US" dirty="0"/>
              <a:t>Papers that revolve around </a:t>
            </a:r>
            <a:r>
              <a:rPr lang="en-US" b="1" dirty="0"/>
              <a:t>popular concepts</a:t>
            </a:r>
            <a:r>
              <a:rPr lang="en-US" dirty="0"/>
              <a:t> (e.g., “Economic Growth”, “Unemployment Rate”) tended to receive more citations on average. This makes sense – if you work on a central topic, more people care and cite it.</a:t>
            </a:r>
          </a:p>
          <a:p>
            <a:pPr marL="742950" lvl="1" indent="-285750">
              <a:buFont typeface="Arial" panose="020B0604020202020204" pitchFamily="34" charset="0"/>
              <a:buChar char="•"/>
            </a:pPr>
            <a:r>
              <a:rPr lang="en-US" dirty="0"/>
              <a:t>However, those papers didn’t have a higher likelihood of top-5 publication</a:t>
            </a:r>
          </a:p>
          <a:p>
            <a:pPr>
              <a:buFont typeface="Arial" panose="020B0604020202020204" pitchFamily="34" charset="0"/>
              <a:buChar char="•"/>
            </a:pPr>
            <a:r>
              <a:rPr lang="en-US" b="1" dirty="0"/>
              <a:t>Bridging underexplored gaps:</a:t>
            </a:r>
            <a:r>
              <a:rPr lang="en-US" dirty="0"/>
              <a:t> Papers that linked two </a:t>
            </a:r>
            <a:r>
              <a:rPr lang="en-US" b="1" dirty="0"/>
              <a:t>underexplored concepts</a:t>
            </a:r>
            <a:r>
              <a:rPr lang="en-US" dirty="0"/>
              <a:t> (ones rarely studied together) – essentially high gap-filling proportion – got recognition primarily if the link was causal. If done with causal rigor, bridging gaps could help in publication (as a novel contribution). </a:t>
            </a:r>
          </a:p>
        </p:txBody>
      </p:sp>
    </p:spTree>
    <p:extLst>
      <p:ext uri="{BB962C8B-B14F-4D97-AF65-F5344CB8AC3E}">
        <p14:creationId xmlns:p14="http://schemas.microsoft.com/office/powerpoint/2010/main" val="187399984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46955-C92A-EF2B-FB18-BD0AAF7F99B1}"/>
              </a:ext>
            </a:extLst>
          </p:cNvPr>
          <p:cNvSpPr>
            <a:spLocks noGrp="1"/>
          </p:cNvSpPr>
          <p:nvPr>
            <p:ph type="title"/>
          </p:nvPr>
        </p:nvSpPr>
        <p:spPr/>
        <p:txBody>
          <a:bodyPr/>
          <a:lstStyle/>
          <a:p>
            <a:r>
              <a:rPr lang="en-US" dirty="0"/>
              <a:t>Findings</a:t>
            </a:r>
          </a:p>
        </p:txBody>
      </p:sp>
      <p:sp>
        <p:nvSpPr>
          <p:cNvPr id="3" name="Content Placeholder 2">
            <a:extLst>
              <a:ext uri="{FF2B5EF4-FFF2-40B4-BE49-F238E27FC236}">
                <a16:creationId xmlns:a16="http://schemas.microsoft.com/office/drawing/2014/main" id="{FDF0E5E2-B920-DCA8-D5E1-38EA56393062}"/>
              </a:ext>
            </a:extLst>
          </p:cNvPr>
          <p:cNvSpPr>
            <a:spLocks noGrp="1"/>
          </p:cNvSpPr>
          <p:nvPr>
            <p:ph idx="1"/>
          </p:nvPr>
        </p:nvSpPr>
        <p:spPr/>
        <p:txBody>
          <a:bodyPr/>
          <a:lstStyle/>
          <a:p>
            <a:pPr>
              <a:buFont typeface="Arial" panose="020B0604020202020204" pitchFamily="34" charset="0"/>
              <a:buChar char="•"/>
            </a:pPr>
            <a:r>
              <a:rPr lang="en-US" b="1" dirty="0"/>
              <a:t>Implication:</a:t>
            </a:r>
            <a:r>
              <a:rPr lang="en-US" dirty="0"/>
              <a:t> Tackling big, central concepts ensures relevance and citation potential, but to get into top journals, you often need to bring something new (a new combination or a new causal insight). Bridging topics can provide that novelty, but it’s not a guaranteed recipe for high impact unless that bridge opens a sustained new avenue of research.</a:t>
            </a:r>
          </a:p>
          <a:p>
            <a:pPr>
              <a:buFont typeface="Arial" panose="020B0604020202020204" pitchFamily="34" charset="0"/>
              <a:buChar char="•"/>
            </a:pPr>
            <a:r>
              <a:rPr lang="en-US" b="1" dirty="0"/>
              <a:t>Balance:</a:t>
            </a:r>
            <a:r>
              <a:rPr lang="en-US" dirty="0"/>
              <a:t> The most successful papers might be those that connect a central concept with a novel causal insight (combining importance and novelty). E.g., showing a new causal factor for a major outcome like economic growth – important and new.</a:t>
            </a:r>
          </a:p>
        </p:txBody>
      </p:sp>
    </p:spTree>
    <p:extLst>
      <p:ext uri="{BB962C8B-B14F-4D97-AF65-F5344CB8AC3E}">
        <p14:creationId xmlns:p14="http://schemas.microsoft.com/office/powerpoint/2010/main" val="381672595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956DBB-86C3-F73C-F059-055682F9D0D2}"/>
              </a:ext>
            </a:extLst>
          </p:cNvPr>
          <p:cNvSpPr>
            <a:spLocks noGrp="1"/>
          </p:cNvSpPr>
          <p:nvPr>
            <p:ph type="title"/>
          </p:nvPr>
        </p:nvSpPr>
        <p:spPr/>
        <p:txBody>
          <a:bodyPr/>
          <a:lstStyle/>
          <a:p>
            <a:r>
              <a:rPr lang="en-US" dirty="0"/>
              <a:t>Limitations of JEL-Based Concept Mapping</a:t>
            </a:r>
          </a:p>
        </p:txBody>
      </p:sp>
      <p:sp>
        <p:nvSpPr>
          <p:cNvPr id="3" name="Content Placeholder 2">
            <a:extLst>
              <a:ext uri="{FF2B5EF4-FFF2-40B4-BE49-F238E27FC236}">
                <a16:creationId xmlns:a16="http://schemas.microsoft.com/office/drawing/2014/main" id="{D49385BE-84B6-E7C0-041F-46A3D077E158}"/>
              </a:ext>
            </a:extLst>
          </p:cNvPr>
          <p:cNvSpPr>
            <a:spLocks noGrp="1"/>
          </p:cNvSpPr>
          <p:nvPr>
            <p:ph idx="1"/>
          </p:nvPr>
        </p:nvSpPr>
        <p:spPr/>
        <p:txBody>
          <a:bodyPr>
            <a:normAutofit lnSpcReduction="10000"/>
          </a:bodyPr>
          <a:lstStyle/>
          <a:p>
            <a:pPr>
              <a:buFont typeface="Arial" panose="020B0604020202020204" pitchFamily="34" charset="0"/>
              <a:buChar char="•"/>
            </a:pPr>
            <a:r>
              <a:rPr lang="en-US" b="1" dirty="0"/>
              <a:t>Broad categories:</a:t>
            </a:r>
            <a:r>
              <a:rPr lang="en-US" dirty="0"/>
              <a:t> JEL codes, while convenient and interpretable, are </a:t>
            </a:r>
            <a:r>
              <a:rPr lang="en-US" b="1" dirty="0"/>
              <a:t>coarse-grained</a:t>
            </a:r>
            <a:r>
              <a:rPr lang="en-US" dirty="0"/>
              <a:t>. Each code covers a broad area. This means nuances can be lost – two very different variables might map to the same JEL code. E.g., “high school graduation rate” and “college enrollment” both fall under Education (I2)</a:t>
            </a:r>
          </a:p>
          <a:p>
            <a:pPr>
              <a:buFont typeface="Arial" panose="020B0604020202020204" pitchFamily="34" charset="0"/>
              <a:buChar char="•"/>
            </a:pPr>
            <a:r>
              <a:rPr lang="en-US" b="1" dirty="0"/>
              <a:t>One code per concept</a:t>
            </a:r>
            <a:endParaRPr lang="en-US" dirty="0"/>
          </a:p>
          <a:p>
            <a:pPr>
              <a:buFont typeface="Arial" panose="020B0604020202020204" pitchFamily="34" charset="0"/>
              <a:buChar char="•"/>
            </a:pPr>
            <a:r>
              <a:rPr lang="en-US" b="1" dirty="0"/>
              <a:t>Reliance on LLM extraction quality</a:t>
            </a:r>
            <a:r>
              <a:rPr lang="en-US" dirty="0"/>
              <a:t> might not capture a subtle causal nuance. Thus some edges or nodes might be omitted or mislabeled.</a:t>
            </a:r>
          </a:p>
          <a:p>
            <a:pPr>
              <a:buFont typeface="Arial" panose="020B0604020202020204" pitchFamily="34" charset="0"/>
              <a:buChar char="•"/>
            </a:pPr>
            <a:r>
              <a:rPr lang="en-US" b="1" dirty="0"/>
              <a:t>Static mapping vs. dynamic concepts:</a:t>
            </a:r>
            <a:r>
              <a:rPr lang="en-US" dirty="0"/>
              <a:t> JEL codes themselves might not cover conceptual evolution. For instance, “gig economy” wasn’t a thing in 1980, and there’s no specific JEL code for it</a:t>
            </a:r>
          </a:p>
        </p:txBody>
      </p:sp>
    </p:spTree>
    <p:extLst>
      <p:ext uri="{BB962C8B-B14F-4D97-AF65-F5344CB8AC3E}">
        <p14:creationId xmlns:p14="http://schemas.microsoft.com/office/powerpoint/2010/main" val="87735142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69ACD6-94A1-4089-65FF-64309C449986}"/>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4168DE09-CB6C-BF60-5AE0-4E9AAA4D7164}"/>
              </a:ext>
            </a:extLst>
          </p:cNvPr>
          <p:cNvSpPr>
            <a:spLocks noGrp="1"/>
          </p:cNvSpPr>
          <p:nvPr>
            <p:ph idx="1"/>
          </p:nvPr>
        </p:nvSpPr>
        <p:spPr/>
        <p:txBody>
          <a:bodyPr>
            <a:normAutofit/>
          </a:bodyPr>
          <a:lstStyle/>
          <a:p>
            <a:pPr>
              <a:buFont typeface="Arial" panose="020B0604020202020204" pitchFamily="34" charset="0"/>
              <a:buChar char="•"/>
            </a:pPr>
            <a:r>
              <a:rPr lang="en-US" b="1" dirty="0"/>
              <a:t>Synthesis:</a:t>
            </a:r>
            <a:r>
              <a:rPr lang="en-US" dirty="0"/>
              <a:t> LLMs offer powerful capabilities to define, label, and even discover concepts and topics across text data. They can inductively reveal patterns (like Garg &amp; Fetzer’s causal maps) and deductively apply frameworks (like Ziems et al.’s concept labels) at scales unimaginable before.</a:t>
            </a:r>
          </a:p>
          <a:p>
            <a:pPr>
              <a:buFont typeface="Arial" panose="020B0604020202020204" pitchFamily="34" charset="0"/>
              <a:buChar char="•"/>
            </a:pPr>
            <a:r>
              <a:rPr lang="en-US" b="1" dirty="0"/>
              <a:t>Discussion Question:</a:t>
            </a:r>
            <a:endParaRPr lang="en-US" dirty="0"/>
          </a:p>
          <a:p>
            <a:pPr marL="742950" lvl="1" indent="-285750">
              <a:buFont typeface="Arial" panose="020B0604020202020204" pitchFamily="34" charset="0"/>
              <a:buChar char="•"/>
            </a:pPr>
            <a:r>
              <a:rPr lang="en-US" dirty="0"/>
              <a:t>What other interesting things could we do with causal claims?</a:t>
            </a:r>
          </a:p>
          <a:p>
            <a:pPr marL="742950" lvl="1" indent="-285750">
              <a:buFont typeface="Arial" panose="020B0604020202020204" pitchFamily="34" charset="0"/>
              <a:buChar char="•"/>
            </a:pPr>
            <a:r>
              <a:rPr lang="en-US" dirty="0"/>
              <a:t>Could this type of extraction be applied at scale to other domains?  </a:t>
            </a:r>
          </a:p>
          <a:p>
            <a:pPr marL="742950" lvl="1" indent="-285750">
              <a:buFont typeface="Arial" panose="020B0604020202020204" pitchFamily="34" charset="0"/>
              <a:buChar char="•"/>
            </a:pPr>
            <a:r>
              <a:rPr lang="en-US" dirty="0"/>
              <a:t>Based on the architecture of LLMs, is it harder to detect or infer concepts?</a:t>
            </a:r>
          </a:p>
          <a:p>
            <a:pPr>
              <a:buFont typeface="Arial" panose="020B0604020202020204" pitchFamily="34" charset="0"/>
              <a:buChar char="•"/>
            </a:pPr>
            <a:r>
              <a:rPr lang="en-US" b="1" dirty="0"/>
              <a:t>Closing thought:</a:t>
            </a:r>
            <a:r>
              <a:rPr lang="en-US" dirty="0"/>
              <a:t> Using LLMs for concept measurement demands careful operationalization, validation, and ethical reflection. </a:t>
            </a:r>
          </a:p>
        </p:txBody>
      </p:sp>
    </p:spTree>
    <p:extLst>
      <p:ext uri="{BB962C8B-B14F-4D97-AF65-F5344CB8AC3E}">
        <p14:creationId xmlns:p14="http://schemas.microsoft.com/office/powerpoint/2010/main" val="38112286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DAFC39-E417-54F0-E7C0-140E7FDE1F43}"/>
              </a:ext>
            </a:extLst>
          </p:cNvPr>
          <p:cNvSpPr>
            <a:spLocks noGrp="1"/>
          </p:cNvSpPr>
          <p:nvPr>
            <p:ph type="title"/>
          </p:nvPr>
        </p:nvSpPr>
        <p:spPr/>
        <p:txBody>
          <a:bodyPr>
            <a:normAutofit/>
          </a:bodyPr>
          <a:lstStyle/>
          <a:p>
            <a:r>
              <a:rPr lang="en-US" sz="4000" dirty="0"/>
              <a:t>What Is a Concept? Philosophical </a:t>
            </a:r>
            <a:r>
              <a:rPr lang="en-US" sz="4000" dirty="0" err="1"/>
              <a:t>Perpsectives</a:t>
            </a:r>
            <a:endParaRPr lang="en-US" sz="4000" dirty="0"/>
          </a:p>
        </p:txBody>
      </p:sp>
      <p:sp>
        <p:nvSpPr>
          <p:cNvPr id="3" name="Content Placeholder 2">
            <a:extLst>
              <a:ext uri="{FF2B5EF4-FFF2-40B4-BE49-F238E27FC236}">
                <a16:creationId xmlns:a16="http://schemas.microsoft.com/office/drawing/2014/main" id="{6DB5341D-9D93-49B0-1273-AB65ECB1ED24}"/>
              </a:ext>
            </a:extLst>
          </p:cNvPr>
          <p:cNvSpPr>
            <a:spLocks noGrp="1"/>
          </p:cNvSpPr>
          <p:nvPr>
            <p:ph idx="1"/>
          </p:nvPr>
        </p:nvSpPr>
        <p:spPr/>
        <p:txBody>
          <a:bodyPr>
            <a:normAutofit lnSpcReduction="10000"/>
          </a:bodyPr>
          <a:lstStyle/>
          <a:p>
            <a:r>
              <a:rPr lang="en-US" dirty="0"/>
              <a:t>In philosophy (and early social science), a concept is often seen as an abstract idea or a category for classifying reality. </a:t>
            </a:r>
          </a:p>
          <a:p>
            <a:pPr lvl="1"/>
            <a:r>
              <a:rPr lang="en-US" dirty="0"/>
              <a:t>Classic view: concepts have essential features (Aristotle’s view – necessary and sufficient conditions).</a:t>
            </a:r>
          </a:p>
          <a:p>
            <a:pPr lvl="1"/>
            <a:r>
              <a:rPr lang="en-US" dirty="0"/>
              <a:t>Example: The concept bird might be defined classically by features (has feathers, lays eggs, etc.). If an entity has all the features, it’s a bird; if not, it isn’t. This yields clear but sometimes overly rigid boundaries.</a:t>
            </a:r>
          </a:p>
          <a:p>
            <a:r>
              <a:rPr lang="en-US" dirty="0"/>
              <a:t>Wittgenstein challenged this with family resemblance – many categories don’t have one essence, but a series of overlapping similarities.</a:t>
            </a:r>
          </a:p>
          <a:p>
            <a:r>
              <a:rPr lang="en-US" dirty="0"/>
              <a:t>Modern view: concepts have prototypes (typical examples) rather than firm boundaries. </a:t>
            </a:r>
          </a:p>
          <a:p>
            <a:endParaRPr lang="en-US" dirty="0"/>
          </a:p>
        </p:txBody>
      </p:sp>
    </p:spTree>
    <p:extLst>
      <p:ext uri="{BB962C8B-B14F-4D97-AF65-F5344CB8AC3E}">
        <p14:creationId xmlns:p14="http://schemas.microsoft.com/office/powerpoint/2010/main" val="26752115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90C218-B4A8-F716-44B6-A417F2474BFF}"/>
              </a:ext>
            </a:extLst>
          </p:cNvPr>
          <p:cNvSpPr>
            <a:spLocks noGrp="1"/>
          </p:cNvSpPr>
          <p:nvPr>
            <p:ph type="title"/>
          </p:nvPr>
        </p:nvSpPr>
        <p:spPr/>
        <p:txBody>
          <a:bodyPr/>
          <a:lstStyle/>
          <a:p>
            <a:r>
              <a:rPr lang="en-US" dirty="0"/>
              <a:t>Defining “Concepts” – Cognitive Science and Prototypes</a:t>
            </a:r>
          </a:p>
        </p:txBody>
      </p:sp>
      <p:sp>
        <p:nvSpPr>
          <p:cNvPr id="3" name="Content Placeholder 2">
            <a:extLst>
              <a:ext uri="{FF2B5EF4-FFF2-40B4-BE49-F238E27FC236}">
                <a16:creationId xmlns:a16="http://schemas.microsoft.com/office/drawing/2014/main" id="{CADCFE5E-273B-82C2-DC04-91DF30B51839}"/>
              </a:ext>
            </a:extLst>
          </p:cNvPr>
          <p:cNvSpPr>
            <a:spLocks noGrp="1"/>
          </p:cNvSpPr>
          <p:nvPr>
            <p:ph idx="1"/>
          </p:nvPr>
        </p:nvSpPr>
        <p:spPr/>
        <p:txBody>
          <a:bodyPr>
            <a:normAutofit fontScale="85000" lnSpcReduction="20000"/>
          </a:bodyPr>
          <a:lstStyle/>
          <a:p>
            <a:pPr>
              <a:buNone/>
            </a:pPr>
            <a:endParaRPr lang="en-US" b="1" dirty="0"/>
          </a:p>
          <a:p>
            <a:pPr>
              <a:buFont typeface="Arial" panose="020B0604020202020204" pitchFamily="34" charset="0"/>
              <a:buChar char="•"/>
            </a:pPr>
            <a:r>
              <a:rPr lang="en-US" b="1" dirty="0"/>
              <a:t>Prototype theory (Rosch, 1970s):</a:t>
            </a:r>
            <a:r>
              <a:rPr lang="en-US" dirty="0"/>
              <a:t> People cognitively represent concepts not by strict rules, but by a </a:t>
            </a:r>
            <a:r>
              <a:rPr lang="en-US" b="1" dirty="0"/>
              <a:t>prototype</a:t>
            </a:r>
            <a:r>
              <a:rPr lang="en-US" dirty="0"/>
              <a:t> – an ideal or most typical example. Other instances are included based on similarity to the prototype.</a:t>
            </a:r>
          </a:p>
          <a:p>
            <a:pPr>
              <a:buFont typeface="Arial" panose="020B0604020202020204" pitchFamily="34" charset="0"/>
              <a:buChar char="•"/>
            </a:pPr>
            <a:r>
              <a:rPr lang="en-US" dirty="0"/>
              <a:t>Concepts have a </a:t>
            </a:r>
            <a:r>
              <a:rPr lang="en-US" b="1" dirty="0"/>
              <a:t>graded structure</a:t>
            </a:r>
            <a:r>
              <a:rPr lang="en-US" dirty="0"/>
              <a:t>: membership is not all-or-nothing. This is why we see debates like “is a hotdog a sandwich?” – different people weigh features differently.</a:t>
            </a:r>
          </a:p>
          <a:p>
            <a:pPr>
              <a:buFont typeface="Arial" panose="020B0604020202020204" pitchFamily="34" charset="0"/>
              <a:buChar char="•"/>
            </a:pPr>
            <a:r>
              <a:rPr lang="en-US" b="1" dirty="0"/>
              <a:t>Cognitive economy:</a:t>
            </a:r>
            <a:r>
              <a:rPr lang="en-US" dirty="0"/>
              <a:t> Prototypes help us make quick judgments (if something closely matches the prototype, we classify it faster). But the downside is fuzzy boundaries.</a:t>
            </a:r>
          </a:p>
          <a:p>
            <a:pPr>
              <a:buFont typeface="Arial" panose="020B0604020202020204" pitchFamily="34" charset="0"/>
              <a:buChar char="•"/>
            </a:pPr>
            <a:r>
              <a:rPr lang="en-US" b="1" dirty="0"/>
              <a:t>Implication for measurement:</a:t>
            </a:r>
            <a:r>
              <a:rPr lang="en-US" dirty="0"/>
              <a:t> When coding data, humans (and LLMs) might default to prototypical cases. They might struggle on edge cases. We should consider this when defining categories for an AI: provide guidance on borderline instances to avoid misclassification.</a:t>
            </a:r>
          </a:p>
          <a:p>
            <a:endParaRPr lang="en-US" dirty="0"/>
          </a:p>
        </p:txBody>
      </p:sp>
    </p:spTree>
    <p:extLst>
      <p:ext uri="{BB962C8B-B14F-4D97-AF65-F5344CB8AC3E}">
        <p14:creationId xmlns:p14="http://schemas.microsoft.com/office/powerpoint/2010/main" val="36743293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D9E339-1274-DD9D-A3E5-7E752D85CEC2}"/>
              </a:ext>
            </a:extLst>
          </p:cNvPr>
          <p:cNvSpPr>
            <a:spLocks noGrp="1"/>
          </p:cNvSpPr>
          <p:nvPr>
            <p:ph type="title"/>
          </p:nvPr>
        </p:nvSpPr>
        <p:spPr/>
        <p:txBody>
          <a:bodyPr/>
          <a:lstStyle/>
          <a:p>
            <a:r>
              <a:rPr lang="en-US" dirty="0"/>
              <a:t>High-Level Operational Definition</a:t>
            </a:r>
          </a:p>
        </p:txBody>
      </p:sp>
      <p:sp>
        <p:nvSpPr>
          <p:cNvPr id="3" name="Content Placeholder 2">
            <a:extLst>
              <a:ext uri="{FF2B5EF4-FFF2-40B4-BE49-F238E27FC236}">
                <a16:creationId xmlns:a16="http://schemas.microsoft.com/office/drawing/2014/main" id="{91CF7749-9870-FF30-3799-E58D78AC43A9}"/>
              </a:ext>
            </a:extLst>
          </p:cNvPr>
          <p:cNvSpPr>
            <a:spLocks noGrp="1"/>
          </p:cNvSpPr>
          <p:nvPr>
            <p:ph idx="1"/>
          </p:nvPr>
        </p:nvSpPr>
        <p:spPr/>
        <p:txBody>
          <a:bodyPr/>
          <a:lstStyle/>
          <a:p>
            <a:r>
              <a:rPr lang="en-US" dirty="0"/>
              <a:t>An abstraction</a:t>
            </a:r>
          </a:p>
          <a:p>
            <a:r>
              <a:rPr lang="en-US" dirty="0"/>
              <a:t>A mental representation</a:t>
            </a:r>
          </a:p>
          <a:p>
            <a:r>
              <a:rPr lang="en-US" dirty="0"/>
              <a:t>Finds similarities across instances</a:t>
            </a:r>
          </a:p>
          <a:p>
            <a:pPr lvl="1"/>
            <a:r>
              <a:rPr lang="en-US" dirty="0"/>
              <a:t>Different types of birds</a:t>
            </a:r>
          </a:p>
          <a:p>
            <a:pPr lvl="1"/>
            <a:r>
              <a:rPr lang="en-US" dirty="0"/>
              <a:t>Different observations of a system over time (e.g. capitalism, democracy, </a:t>
            </a:r>
            <a:r>
              <a:rPr lang="en-US" dirty="0" err="1"/>
              <a:t>etc</a:t>
            </a:r>
            <a:r>
              <a:rPr lang="en-US" dirty="0"/>
              <a:t>)</a:t>
            </a:r>
          </a:p>
          <a:p>
            <a:r>
              <a:rPr lang="en-US" dirty="0"/>
              <a:t>A label (not strictly necessary)</a:t>
            </a:r>
          </a:p>
        </p:txBody>
      </p:sp>
    </p:spTree>
    <p:extLst>
      <p:ext uri="{BB962C8B-B14F-4D97-AF65-F5344CB8AC3E}">
        <p14:creationId xmlns:p14="http://schemas.microsoft.com/office/powerpoint/2010/main" val="22651482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693734-27D7-8059-1F42-F110948114FE}"/>
              </a:ext>
            </a:extLst>
          </p:cNvPr>
          <p:cNvSpPr>
            <a:spLocks noGrp="1"/>
          </p:cNvSpPr>
          <p:nvPr>
            <p:ph type="title"/>
          </p:nvPr>
        </p:nvSpPr>
        <p:spPr/>
        <p:txBody>
          <a:bodyPr/>
          <a:lstStyle/>
          <a:p>
            <a:r>
              <a:rPr lang="en-US" dirty="0"/>
              <a:t>From Concepts to Measurement – Operationalization</a:t>
            </a:r>
          </a:p>
        </p:txBody>
      </p:sp>
      <p:sp>
        <p:nvSpPr>
          <p:cNvPr id="3" name="Content Placeholder 2">
            <a:extLst>
              <a:ext uri="{FF2B5EF4-FFF2-40B4-BE49-F238E27FC236}">
                <a16:creationId xmlns:a16="http://schemas.microsoft.com/office/drawing/2014/main" id="{3316CD14-99FB-2FFD-39B4-F31B7136E812}"/>
              </a:ext>
            </a:extLst>
          </p:cNvPr>
          <p:cNvSpPr>
            <a:spLocks noGrp="1"/>
          </p:cNvSpPr>
          <p:nvPr>
            <p:ph idx="1"/>
          </p:nvPr>
        </p:nvSpPr>
        <p:spPr/>
        <p:txBody>
          <a:bodyPr>
            <a:normAutofit fontScale="77500" lnSpcReduction="20000"/>
          </a:bodyPr>
          <a:lstStyle/>
          <a:p>
            <a:pPr>
              <a:buFont typeface="Arial" panose="020B0604020202020204" pitchFamily="34" charset="0"/>
              <a:buChar char="•"/>
            </a:pPr>
            <a:r>
              <a:rPr lang="en-US" dirty="0"/>
              <a:t>Often, concepts are </a:t>
            </a:r>
            <a:r>
              <a:rPr lang="en-US" b="1" dirty="0"/>
              <a:t>latent</a:t>
            </a:r>
            <a:r>
              <a:rPr lang="en-US" dirty="0"/>
              <a:t> (not directly observable). We choose </a:t>
            </a:r>
            <a:r>
              <a:rPr lang="en-US" b="1" dirty="0"/>
              <a:t>indicators</a:t>
            </a:r>
            <a:r>
              <a:rPr lang="en-US" dirty="0"/>
              <a:t> that reflect the concept.</a:t>
            </a:r>
          </a:p>
          <a:p>
            <a:pPr marL="742950" lvl="1" indent="-285750">
              <a:buFont typeface="Arial" panose="020B0604020202020204" pitchFamily="34" charset="0"/>
              <a:buChar char="•"/>
            </a:pPr>
            <a:r>
              <a:rPr lang="en-US" i="1" dirty="0"/>
              <a:t>Example:</a:t>
            </a:r>
            <a:r>
              <a:rPr lang="en-US" dirty="0"/>
              <a:t> Concept = </a:t>
            </a:r>
            <a:r>
              <a:rPr lang="en-US" i="1" dirty="0"/>
              <a:t>Socioeconomic Status (SES)</a:t>
            </a:r>
            <a:r>
              <a:rPr lang="en-US" dirty="0"/>
              <a:t> (abstract). Operationalization might use indicators like income, education level, and occupation as measurable proxies.</a:t>
            </a:r>
          </a:p>
          <a:p>
            <a:pPr marL="742950" lvl="1" indent="-285750">
              <a:buFont typeface="Arial" panose="020B0604020202020204" pitchFamily="34" charset="0"/>
              <a:buChar char="•"/>
            </a:pPr>
            <a:r>
              <a:rPr lang="en-US" i="1" dirty="0"/>
              <a:t>Example:</a:t>
            </a:r>
            <a:r>
              <a:rPr lang="en-US" dirty="0"/>
              <a:t> Concept = </a:t>
            </a:r>
            <a:r>
              <a:rPr lang="en-US" i="1" dirty="0"/>
              <a:t>Political ideology</a:t>
            </a:r>
            <a:r>
              <a:rPr lang="en-US" dirty="0"/>
              <a:t> of a text. Operationalize by coding the text as {Liberal, Moderate, Conservative} based on keywords or expert judgment, or a spectrum score from -1 (left) to +1 (right).</a:t>
            </a:r>
          </a:p>
          <a:p>
            <a:pPr>
              <a:buFont typeface="Arial" panose="020B0604020202020204" pitchFamily="34" charset="0"/>
              <a:buChar char="•"/>
            </a:pPr>
            <a:r>
              <a:rPr lang="en-US" dirty="0"/>
              <a:t>A good operational definition is </a:t>
            </a:r>
            <a:r>
              <a:rPr lang="en-US" b="1" dirty="0"/>
              <a:t>clear, measurable, and reproducible</a:t>
            </a:r>
            <a:r>
              <a:rPr lang="en-US" dirty="0"/>
              <a:t>. It defines what is and isn’t an instance of the concept in terms of data.</a:t>
            </a:r>
          </a:p>
          <a:p>
            <a:pPr>
              <a:buFont typeface="Arial" panose="020B0604020202020204" pitchFamily="34" charset="0"/>
              <a:buChar char="•"/>
            </a:pPr>
            <a:r>
              <a:rPr lang="en-US" b="1" dirty="0"/>
              <a:t>Multiple measures:</a:t>
            </a:r>
            <a:r>
              <a:rPr lang="en-US" dirty="0"/>
              <a:t> Sometimes a concept can be measured in more than one way. It’s good practice to test if results hold across different operationalizations (robustness checks).</a:t>
            </a:r>
          </a:p>
          <a:p>
            <a:pPr>
              <a:buFont typeface="Arial" panose="020B0604020202020204" pitchFamily="34" charset="0"/>
              <a:buChar char="•"/>
            </a:pPr>
            <a:r>
              <a:rPr lang="en-US" b="1" dirty="0"/>
              <a:t>Implication for LLM use:</a:t>
            </a:r>
            <a:r>
              <a:rPr lang="en-US" dirty="0"/>
              <a:t> When using LLMs to label or extract concepts, we must essentially </a:t>
            </a:r>
            <a:r>
              <a:rPr lang="en-US" i="1" dirty="0"/>
              <a:t>give the model an operational definition</a:t>
            </a:r>
            <a:r>
              <a:rPr lang="en-US" dirty="0"/>
              <a:t>. This might be done by prompt instructions (e.g., describing the concept and criteria). If the definition is vague, the model might use its own interpretation, which could be inconsistent. Clear prompt = clear operationalization.</a:t>
            </a:r>
          </a:p>
          <a:p>
            <a:endParaRPr lang="en-US" dirty="0"/>
          </a:p>
        </p:txBody>
      </p:sp>
    </p:spTree>
    <p:extLst>
      <p:ext uri="{BB962C8B-B14F-4D97-AF65-F5344CB8AC3E}">
        <p14:creationId xmlns:p14="http://schemas.microsoft.com/office/powerpoint/2010/main" val="6264918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EEE699-37AD-2CBA-95E3-F3294D485C9D}"/>
              </a:ext>
            </a:extLst>
          </p:cNvPr>
          <p:cNvSpPr>
            <a:spLocks noGrp="1"/>
          </p:cNvSpPr>
          <p:nvPr>
            <p:ph type="title"/>
          </p:nvPr>
        </p:nvSpPr>
        <p:spPr/>
        <p:txBody>
          <a:bodyPr/>
          <a:lstStyle/>
          <a:p>
            <a:r>
              <a:rPr lang="en-US" dirty="0"/>
              <a:t>Do Words Vectors Capture Concepts?</a:t>
            </a:r>
          </a:p>
        </p:txBody>
      </p:sp>
      <p:sp>
        <p:nvSpPr>
          <p:cNvPr id="3" name="Content Placeholder 2">
            <a:extLst>
              <a:ext uri="{FF2B5EF4-FFF2-40B4-BE49-F238E27FC236}">
                <a16:creationId xmlns:a16="http://schemas.microsoft.com/office/drawing/2014/main" id="{9834E0D2-599B-D25D-BBB9-BF1530D7BF1D}"/>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7C16C7D3-58DF-A151-A035-5481BA46675F}"/>
              </a:ext>
            </a:extLst>
          </p:cNvPr>
          <p:cNvPicPr>
            <a:picLocks noChangeAspect="1"/>
          </p:cNvPicPr>
          <p:nvPr/>
        </p:nvPicPr>
        <p:blipFill>
          <a:blip r:embed="rId2"/>
          <a:stretch>
            <a:fillRect/>
          </a:stretch>
        </p:blipFill>
        <p:spPr>
          <a:xfrm>
            <a:off x="723150" y="1201847"/>
            <a:ext cx="10745700" cy="5658640"/>
          </a:xfrm>
          <a:prstGeom prst="rect">
            <a:avLst/>
          </a:prstGeom>
        </p:spPr>
      </p:pic>
    </p:spTree>
    <p:extLst>
      <p:ext uri="{BB962C8B-B14F-4D97-AF65-F5344CB8AC3E}">
        <p14:creationId xmlns:p14="http://schemas.microsoft.com/office/powerpoint/2010/main" val="210489397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6092</TotalTime>
  <Words>2983</Words>
  <Application>Microsoft Office PowerPoint</Application>
  <PresentationFormat>Widescreen</PresentationFormat>
  <Paragraphs>148</Paragraphs>
  <Slides>46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46</vt:i4>
      </vt:variant>
    </vt:vector>
  </HeadingPairs>
  <TitlesOfParts>
    <vt:vector size="51" baseType="lpstr">
      <vt:lpstr>Aptos</vt:lpstr>
      <vt:lpstr>Aptos Display</vt:lpstr>
      <vt:lpstr>Arial</vt:lpstr>
      <vt:lpstr>Cambria</vt:lpstr>
      <vt:lpstr>Office Theme</vt:lpstr>
      <vt:lpstr>INST 798/808  Concept Tracing</vt:lpstr>
      <vt:lpstr>Thus Far</vt:lpstr>
      <vt:lpstr>Today’s Focus – Concepts</vt:lpstr>
      <vt:lpstr>What Is a Concept?</vt:lpstr>
      <vt:lpstr>What Is a Concept? Philosophical Perpsectives</vt:lpstr>
      <vt:lpstr>Defining “Concepts” – Cognitive Science and Prototypes</vt:lpstr>
      <vt:lpstr>High-Level Operational Definition</vt:lpstr>
      <vt:lpstr>From Concepts to Measurement – Operationalization</vt:lpstr>
      <vt:lpstr>Do Words Vectors Capture Concepts?</vt:lpstr>
      <vt:lpstr>Motivation &amp; Core Question</vt:lpstr>
      <vt:lpstr>Comparing Context Vs Concept</vt:lpstr>
      <vt:lpstr>Why They Differ</vt:lpstr>
      <vt:lpstr>PowerPoint Presentation</vt:lpstr>
      <vt:lpstr>LLMs for CSS Concept Coding (Ziems et al. 2024)</vt:lpstr>
      <vt:lpstr>(Continued)</vt:lpstr>
      <vt:lpstr>PowerPoint Presentation</vt:lpstr>
      <vt:lpstr>Tasks and Prompting</vt:lpstr>
      <vt:lpstr>PowerPoint Presentation</vt:lpstr>
      <vt:lpstr>PowerPoint Presentation</vt:lpstr>
      <vt:lpstr>PowerPoint Presentation</vt:lpstr>
      <vt:lpstr>Results – Classification (Deductive Labeling) Performance</vt:lpstr>
      <vt:lpstr>Result (continued)</vt:lpstr>
      <vt:lpstr>Text Generation</vt:lpstr>
      <vt:lpstr>PowerPoint Presentation</vt:lpstr>
      <vt:lpstr>Generation</vt:lpstr>
      <vt:lpstr>Takeaways from Ziems et al.</vt:lpstr>
      <vt:lpstr>PowerPoint Presentation</vt:lpstr>
      <vt:lpstr>Case Study 2 – Inductive Concept Mapping (Garg &amp; Fetzer 2025)</vt:lpstr>
      <vt:lpstr>Approach I</vt:lpstr>
      <vt:lpstr>Approach II</vt:lpstr>
      <vt:lpstr>Building Causal Knowledge Graphs</vt:lpstr>
      <vt:lpstr>PowerPoint Presentation</vt:lpstr>
      <vt:lpstr>PowerPoint Presentation</vt:lpstr>
      <vt:lpstr>Prompt for Stage 1: Curated Summary</vt:lpstr>
      <vt:lpstr>Prompt for Stage 2: Causal Graph Retrieval</vt:lpstr>
      <vt:lpstr>Prompt for Stage 3: Data and Accessibility</vt:lpstr>
      <vt:lpstr>PowerPoint Presentation</vt:lpstr>
      <vt:lpstr>PowerPoint Presentation</vt:lpstr>
      <vt:lpstr>PowerPoint Presentation</vt:lpstr>
      <vt:lpstr>PowerPoint Presentation</vt:lpstr>
      <vt:lpstr>PowerPoint Presentation</vt:lpstr>
      <vt:lpstr>PowerPoint Presentation</vt:lpstr>
      <vt:lpstr>Findings</vt:lpstr>
      <vt:lpstr>Findings</vt:lpstr>
      <vt:lpstr>Limitations of JEL-Based Concept Mapping</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Zubin Jelveh</dc:creator>
  <cp:lastModifiedBy>Zubin Jelveh</cp:lastModifiedBy>
  <cp:revision>22</cp:revision>
  <dcterms:created xsi:type="dcterms:W3CDTF">2025-02-24T15:24:50Z</dcterms:created>
  <dcterms:modified xsi:type="dcterms:W3CDTF">2025-05-02T14:03:30Z</dcterms:modified>
</cp:coreProperties>
</file>

<file path=docProps/thumbnail.jpeg>
</file>